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0"/>
  </p:notesMasterIdLst>
  <p:sldIdLst>
    <p:sldId id="256" r:id="rId2"/>
    <p:sldId id="257" r:id="rId3"/>
    <p:sldId id="284" r:id="rId4"/>
    <p:sldId id="259" r:id="rId5"/>
    <p:sldId id="285" r:id="rId6"/>
    <p:sldId id="260" r:id="rId7"/>
    <p:sldId id="286" r:id="rId8"/>
    <p:sldId id="287" r:id="rId9"/>
    <p:sldId id="288" r:id="rId10"/>
    <p:sldId id="289" r:id="rId11"/>
    <p:sldId id="261" r:id="rId12"/>
    <p:sldId id="262" r:id="rId13"/>
    <p:sldId id="290" r:id="rId14"/>
    <p:sldId id="263" r:id="rId15"/>
    <p:sldId id="264" r:id="rId16"/>
    <p:sldId id="265" r:id="rId17"/>
    <p:sldId id="278" r:id="rId18"/>
    <p:sldId id="266" r:id="rId19"/>
    <p:sldId id="291" r:id="rId20"/>
    <p:sldId id="292" r:id="rId21"/>
    <p:sldId id="293" r:id="rId22"/>
    <p:sldId id="294" r:id="rId23"/>
    <p:sldId id="267" r:id="rId24"/>
    <p:sldId id="268" r:id="rId25"/>
    <p:sldId id="269" r:id="rId26"/>
    <p:sldId id="279" r:id="rId27"/>
    <p:sldId id="270" r:id="rId28"/>
    <p:sldId id="296" r:id="rId29"/>
    <p:sldId id="295" r:id="rId30"/>
    <p:sldId id="272" r:id="rId31"/>
    <p:sldId id="271" r:id="rId32"/>
    <p:sldId id="273" r:id="rId33"/>
    <p:sldId id="275" r:id="rId34"/>
    <p:sldId id="276" r:id="rId35"/>
    <p:sldId id="281" r:id="rId36"/>
    <p:sldId id="277" r:id="rId37"/>
    <p:sldId id="283"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54D88-423A-B749-AD39-9B4A89F4C93C}" v="324" dt="2024-08-02T01:29:37.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02"/>
    <p:restoredTop sz="84146"/>
  </p:normalViewPr>
  <p:slideViewPr>
    <p:cSldViewPr snapToGrid="0">
      <p:cViewPr varScale="1">
        <p:scale>
          <a:sx n="227" d="100"/>
          <a:sy n="227" d="100"/>
        </p:scale>
        <p:origin x="1712"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01:30:23.958" v="1140" actId="1076"/>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7-31T11:58:28.019" v="389"/>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7-31T11:56:41.545" v="373" actId="20577"/>
          <ac:spMkLst>
            <pc:docMk/>
            <pc:sldMk cId="1636046118" sldId="260"/>
            <ac:spMk id="6" creationId="{9F137680-D5FB-2A6C-46C6-8BBDF83BD2F0}"/>
          </ac:spMkLst>
        </pc:spChg>
        <pc:spChg chg="add mod ord">
          <ac:chgData name="Chris Woodruff" userId="2dbf025665e4d94d" providerId="LiveId" clId="{B7954D88-423A-B749-AD39-9B4A89F4C93C}" dt="2024-07-31T11:58:20.166" v="387"/>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7-31T11:58:28.019" v="389"/>
          <ac:spMkLst>
            <pc:docMk/>
            <pc:sldMk cId="1636046118" sldId="260"/>
            <ac:spMk id="9" creationId="{F69E2076-F46C-E6E4-279A-05EADC17454F}"/>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7-31T12:07:15.278" v="466" actId="2763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7-31T12:07:15.278" v="466" actId="2763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1T01:05:28.776" v="513" actId="14100"/>
        <pc:sldMkLst>
          <pc:docMk/>
          <pc:sldMk cId="396292466" sldId="266"/>
        </pc:sldMkLst>
        <pc:spChg chg="mod ord">
          <ac:chgData name="Chris Woodruff" userId="2dbf025665e4d94d" providerId="LiveId" clId="{B7954D88-423A-B749-AD39-9B4A89F4C93C}" dt="2024-08-01T01:03:27.896" v="494"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1T01:04:39.022" v="504"/>
          <ac:spMkLst>
            <pc:docMk/>
            <pc:sldMk cId="396292466" sldId="266"/>
            <ac:spMk id="5" creationId="{461E83E0-1856-4A64-B218-76348EC12012}"/>
          </ac:spMkLst>
        </pc:spChg>
        <pc:spChg chg="add mod">
          <ac:chgData name="Chris Woodruff" userId="2dbf025665e4d94d" providerId="LiveId" clId="{B7954D88-423A-B749-AD39-9B4A89F4C93C}" dt="2024-08-01T01:05:28.776" v="51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1T01:15:52.711" v="644" actId="20577"/>
        <pc:sldMkLst>
          <pc:docMk/>
          <pc:sldMk cId="2766099432" sldId="268"/>
        </pc:sldMkLst>
        <pc:spChg chg="mod ord">
          <ac:chgData name="Chris Woodruff" userId="2dbf025665e4d94d" providerId="LiveId" clId="{B7954D88-423A-B749-AD39-9B4A89F4C93C}" dt="2024-08-01T01:12:20.969" v="624" actId="27636"/>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mod ord">
          <ac:chgData name="Chris Woodruff" userId="2dbf025665e4d94d" providerId="LiveId" clId="{B7954D88-423A-B749-AD39-9B4A89F4C93C}" dt="2024-08-01T01:12:20.937" v="623" actId="700"/>
          <ac:spMkLst>
            <pc:docMk/>
            <pc:sldMk cId="2766099432" sldId="268"/>
            <ac:spMk id="5" creationId="{2269BD6A-67BA-22EC-C57B-65DAFF0CE6D7}"/>
          </ac:spMkLst>
        </pc:spChg>
        <pc:spChg chg="add mod">
          <ac:chgData name="Chris Woodruff" userId="2dbf025665e4d94d" providerId="LiveId" clId="{B7954D88-423A-B749-AD39-9B4A89F4C93C}" dt="2024-08-01T01:15:52.711" v="644" actId="20577"/>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1T01:05:37.595" v="515" actId="14100"/>
        <pc:sldMkLst>
          <pc:docMk/>
          <pc:sldMk cId="4129306452" sldId="278"/>
        </pc:sldMkLst>
        <pc:spChg chg="mod ord">
          <ac:chgData name="Chris Woodruff" userId="2dbf025665e4d94d" providerId="LiveId" clId="{B7954D88-423A-B749-AD39-9B4A89F4C93C}" dt="2024-08-01T01:03:20.788" v="492"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1T01:04:28.667" v="50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1T01:05:37.595" v="515" actId="14100"/>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modSp add mod">
        <pc:chgData name="Chris Woodruff" userId="2dbf025665e4d94d" providerId="LiveId" clId="{B7954D88-423A-B749-AD39-9B4A89F4C93C}" dt="2024-07-31T11:58:50.638" v="395"/>
        <pc:sldMkLst>
          <pc:docMk/>
          <pc:sldMk cId="3888627834" sldId="286"/>
        </pc:sldMkLst>
        <pc:spChg chg="mod">
          <ac:chgData name="Chris Woodruff" userId="2dbf025665e4d94d" providerId="LiveId" clId="{B7954D88-423A-B749-AD39-9B4A89F4C93C}" dt="2024-07-31T11:58:41.156" v="393" actId="27636"/>
          <ac:spMkLst>
            <pc:docMk/>
            <pc:sldMk cId="3888627834" sldId="286"/>
            <ac:spMk id="7" creationId="{C356D60E-2228-FB18-2E56-99903739C0D4}"/>
          </ac:spMkLst>
        </pc:spChg>
        <pc:spChg chg="mod">
          <ac:chgData name="Chris Woodruff" userId="2dbf025665e4d94d" providerId="LiveId" clId="{B7954D88-423A-B749-AD39-9B4A89F4C93C}" dt="2024-07-31T11:58:50.638" v="395"/>
          <ac:spMkLst>
            <pc:docMk/>
            <pc:sldMk cId="3888627834" sldId="286"/>
            <ac:spMk id="9" creationId="{F69E2076-F46C-E6E4-279A-05EADC17454F}"/>
          </ac:spMkLst>
        </pc:spChg>
      </pc:sldChg>
      <pc:sldChg chg="modSp add mod">
        <pc:chgData name="Chris Woodruff" userId="2dbf025665e4d94d" providerId="LiveId" clId="{B7954D88-423A-B749-AD39-9B4A89F4C93C}" dt="2024-07-31T11:59:26.718" v="401"/>
        <pc:sldMkLst>
          <pc:docMk/>
          <pc:sldMk cId="1320352108" sldId="287"/>
        </pc:sldMkLst>
        <pc:spChg chg="mod">
          <ac:chgData name="Chris Woodruff" userId="2dbf025665e4d94d" providerId="LiveId" clId="{B7954D88-423A-B749-AD39-9B4A89F4C93C}" dt="2024-07-31T11:59:17.257" v="399" actId="27636"/>
          <ac:spMkLst>
            <pc:docMk/>
            <pc:sldMk cId="1320352108" sldId="287"/>
            <ac:spMk id="7" creationId="{C356D60E-2228-FB18-2E56-99903739C0D4}"/>
          </ac:spMkLst>
        </pc:spChg>
        <pc:spChg chg="mod">
          <ac:chgData name="Chris Woodruff" userId="2dbf025665e4d94d" providerId="LiveId" clId="{B7954D88-423A-B749-AD39-9B4A89F4C93C}" dt="2024-07-31T11:59:26.718" v="401"/>
          <ac:spMkLst>
            <pc:docMk/>
            <pc:sldMk cId="1320352108" sldId="287"/>
            <ac:spMk id="9" creationId="{F69E2076-F46C-E6E4-279A-05EADC17454F}"/>
          </ac:spMkLst>
        </pc:spChg>
      </pc:sldChg>
      <pc:sldChg chg="modSp add mod">
        <pc:chgData name="Chris Woodruff" userId="2dbf025665e4d94d" providerId="LiveId" clId="{B7954D88-423A-B749-AD39-9B4A89F4C93C}" dt="2024-07-31T11:59:42.338" v="407"/>
        <pc:sldMkLst>
          <pc:docMk/>
          <pc:sldMk cId="2638124738" sldId="288"/>
        </pc:sldMkLst>
        <pc:spChg chg="mod">
          <ac:chgData name="Chris Woodruff" userId="2dbf025665e4d94d" providerId="LiveId" clId="{B7954D88-423A-B749-AD39-9B4A89F4C93C}" dt="2024-07-31T11:59:35.127" v="405" actId="27636"/>
          <ac:spMkLst>
            <pc:docMk/>
            <pc:sldMk cId="2638124738" sldId="288"/>
            <ac:spMk id="7" creationId="{C356D60E-2228-FB18-2E56-99903739C0D4}"/>
          </ac:spMkLst>
        </pc:spChg>
        <pc:spChg chg="mod">
          <ac:chgData name="Chris Woodruff" userId="2dbf025665e4d94d" providerId="LiveId" clId="{B7954D88-423A-B749-AD39-9B4A89F4C93C}" dt="2024-07-31T11:59:42.338" v="407"/>
          <ac:spMkLst>
            <pc:docMk/>
            <pc:sldMk cId="2638124738" sldId="288"/>
            <ac:spMk id="9" creationId="{F69E2076-F46C-E6E4-279A-05EADC17454F}"/>
          </ac:spMkLst>
        </pc:spChg>
      </pc:sldChg>
      <pc:sldChg chg="modSp add mod">
        <pc:chgData name="Chris Woodruff" userId="2dbf025665e4d94d" providerId="LiveId" clId="{B7954D88-423A-B749-AD39-9B4A89F4C93C}" dt="2024-07-31T12:01:29.833" v="418" actId="20577"/>
        <pc:sldMkLst>
          <pc:docMk/>
          <pc:sldMk cId="4258150069" sldId="289"/>
        </pc:sldMkLst>
        <pc:spChg chg="mod">
          <ac:chgData name="Chris Woodruff" userId="2dbf025665e4d94d" providerId="LiveId" clId="{B7954D88-423A-B749-AD39-9B4A89F4C93C}" dt="2024-07-31T12:01:28.264" v="416" actId="27636"/>
          <ac:spMkLst>
            <pc:docMk/>
            <pc:sldMk cId="4258150069" sldId="289"/>
            <ac:spMk id="7" creationId="{C356D60E-2228-FB18-2E56-99903739C0D4}"/>
          </ac:spMkLst>
        </pc:spChg>
        <pc:spChg chg="mod">
          <ac:chgData name="Chris Woodruff" userId="2dbf025665e4d94d" providerId="LiveId" clId="{B7954D88-423A-B749-AD39-9B4A89F4C93C}" dt="2024-07-31T12:01:29.833" v="418" actId="20577"/>
          <ac:spMkLst>
            <pc:docMk/>
            <pc:sldMk cId="4258150069" sldId="289"/>
            <ac:spMk id="9" creationId="{F69E2076-F46C-E6E4-279A-05EADC17454F}"/>
          </ac:spMkLst>
        </pc:spChg>
      </pc:sldChg>
      <pc:sldChg chg="modSp add mod">
        <pc:chgData name="Chris Woodruff" userId="2dbf025665e4d94d" providerId="LiveId" clId="{B7954D88-423A-B749-AD39-9B4A89F4C93C}" dt="2024-07-31T12:07:24.716" v="468" actId="27636"/>
        <pc:sldMkLst>
          <pc:docMk/>
          <pc:sldMk cId="3291362380" sldId="290"/>
        </pc:sldMkLst>
        <pc:spChg chg="mod">
          <ac:chgData name="Chris Woodruff" userId="2dbf025665e4d94d" providerId="LiveId" clId="{B7954D88-423A-B749-AD39-9B4A89F4C93C}" dt="2024-07-31T12:07:24.716" v="468" actId="27636"/>
          <ac:spMkLst>
            <pc:docMk/>
            <pc:sldMk cId="3291362380" sldId="290"/>
            <ac:spMk id="6" creationId="{3D2DCFB6-9245-224E-A7E1-36F81A3D9213}"/>
          </ac:spMkLst>
        </pc:spChg>
      </pc:sldChg>
      <pc:sldChg chg="addSp delSp modSp new mod">
        <pc:chgData name="Chris Woodruff" userId="2dbf025665e4d94d" providerId="LiveId" clId="{B7954D88-423A-B749-AD39-9B4A89F4C93C}" dt="2024-08-01T01:06:56.768" v="533"/>
        <pc:sldMkLst>
          <pc:docMk/>
          <pc:sldMk cId="2478044808" sldId="291"/>
        </pc:sldMkLst>
        <pc:spChg chg="mod">
          <ac:chgData name="Chris Woodruff" userId="2dbf025665e4d94d" providerId="LiveId" clId="{B7954D88-423A-B749-AD39-9B4A89F4C93C}" dt="2024-08-01T01:06:21.699" v="525"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ac:chgData name="Chris Woodruff" userId="2dbf025665e4d94d" providerId="LiveId" clId="{B7954D88-423A-B749-AD39-9B4A89F4C93C}" dt="2024-08-01T01:06:47.353" v="532"/>
          <ac:spMkLst>
            <pc:docMk/>
            <pc:sldMk cId="2478044808" sldId="291"/>
            <ac:spMk id="4" creationId="{73AF2E55-E4B5-A139-DB28-69CAC15620EE}"/>
          </ac:spMkLst>
        </pc:spChg>
        <pc:spChg chg="add mod">
          <ac:chgData name="Chris Woodruff" userId="2dbf025665e4d94d" providerId="LiveId" clId="{B7954D88-423A-B749-AD39-9B4A89F4C93C}" dt="2024-08-01T01:06:56.768" v="533"/>
          <ac:spMkLst>
            <pc:docMk/>
            <pc:sldMk cId="2478044808" sldId="291"/>
            <ac:spMk id="5" creationId="{84648C17-5C7E-C8EA-BE7E-F350AE2ACE6D}"/>
          </ac:spMkLst>
        </pc:spChg>
      </pc:sldChg>
      <pc:sldChg chg="addSp delSp modSp new mod">
        <pc:chgData name="Chris Woodruff" userId="2dbf025665e4d94d" providerId="LiveId" clId="{B7954D88-423A-B749-AD39-9B4A89F4C93C}" dt="2024-08-01T01:07:19.739" v="535"/>
        <pc:sldMkLst>
          <pc:docMk/>
          <pc:sldMk cId="1507888370" sldId="292"/>
        </pc:sldMkLst>
        <pc:spChg chg="mod">
          <ac:chgData name="Chris Woodruff" userId="2dbf025665e4d94d" providerId="LiveId" clId="{B7954D88-423A-B749-AD39-9B4A89F4C93C}" dt="2024-08-01T01:06:24.477" v="527"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ac:chgData name="Chris Woodruff" userId="2dbf025665e4d94d" providerId="LiveId" clId="{B7954D88-423A-B749-AD39-9B4A89F4C93C}" dt="2024-08-01T01:07:13.300" v="534"/>
          <ac:spMkLst>
            <pc:docMk/>
            <pc:sldMk cId="1507888370" sldId="292"/>
            <ac:spMk id="4" creationId="{7955B169-D501-B068-DF47-F6D48C974957}"/>
          </ac:spMkLst>
        </pc:spChg>
        <pc:spChg chg="add mod">
          <ac:chgData name="Chris Woodruff" userId="2dbf025665e4d94d" providerId="LiveId" clId="{B7954D88-423A-B749-AD39-9B4A89F4C93C}" dt="2024-08-01T01:07:19.739" v="535"/>
          <ac:spMkLst>
            <pc:docMk/>
            <pc:sldMk cId="1507888370" sldId="292"/>
            <ac:spMk id="5" creationId="{E11FD45F-CCAA-AA06-956B-70B6408EA2DC}"/>
          </ac:spMkLst>
        </pc:spChg>
      </pc:sldChg>
      <pc:sldChg chg="addSp delSp modSp new mod">
        <pc:chgData name="Chris Woodruff" userId="2dbf025665e4d94d" providerId="LiveId" clId="{B7954D88-423A-B749-AD39-9B4A89F4C93C}" dt="2024-08-01T01:08:04.699" v="585" actId="1076"/>
        <pc:sldMkLst>
          <pc:docMk/>
          <pc:sldMk cId="996152462" sldId="293"/>
        </pc:sldMkLst>
        <pc:spChg chg="mod">
          <ac:chgData name="Chris Woodruff" userId="2dbf025665e4d94d" providerId="LiveId" clId="{B7954D88-423A-B749-AD39-9B4A89F4C93C}" dt="2024-08-01T01:06:27.793" v="529" actId="27636"/>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mod">
          <ac:chgData name="Chris Woodruff" userId="2dbf025665e4d94d" providerId="LiveId" clId="{B7954D88-423A-B749-AD39-9B4A89F4C93C}" dt="2024-08-01T01:07:33.212" v="536"/>
          <ac:spMkLst>
            <pc:docMk/>
            <pc:sldMk cId="996152462" sldId="293"/>
            <ac:spMk id="4" creationId="{2BB4422B-8706-FA84-210E-BA0CE232891E}"/>
          </ac:spMkLst>
        </pc:spChg>
        <pc:spChg chg="add mod">
          <ac:chgData name="Chris Woodruff" userId="2dbf025665e4d94d" providerId="LiveId" clId="{B7954D88-423A-B749-AD39-9B4A89F4C93C}" dt="2024-08-01T01:08:04.699" v="585" actId="1076"/>
          <ac:spMkLst>
            <pc:docMk/>
            <pc:sldMk cId="996152462" sldId="293"/>
            <ac:spMk id="5" creationId="{14F225ED-9622-A6B9-58A7-5A5D1CC3E0C0}"/>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1T01:25:06.453" v="689" actId="20577"/>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1T01:23:54.028" v="682" actId="14100"/>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0.sv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0.sv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AC8C25DC-BF03-5943-9981-3DDECB7E83FF}">
      <dgm:prSet/>
      <dgm:spPr/>
      <dgm:t>
        <a:bodyPr/>
        <a:lstStyle/>
        <a:p>
          <a:pPr>
            <a:buFont typeface="+mj-lt"/>
            <a:buAutoNum type="arabicPeriod"/>
          </a:pPr>
          <a:r>
            <a:rPr lang="en-US" b="1">
              <a:latin typeface="+mn-lt"/>
            </a:rPr>
            <a:t>Ownership and Borrowing</a:t>
          </a:r>
          <a:endParaRPr lang="en-US">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dgm:spPr/>
      <dgm:t>
        <a:bodyPr/>
        <a:lstStyle/>
        <a:p>
          <a:pPr marL="58738" indent="0" algn="l">
            <a:buFont typeface="+mj-lt"/>
            <a:buNone/>
            <a:tabLst/>
          </a:pPr>
          <a:r>
            <a:rPr lang="en-US"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dgm:spPr/>
      <dgm:t>
        <a:bodyPr/>
        <a:lstStyle/>
        <a:p>
          <a:pPr>
            <a:buFont typeface="+mj-lt"/>
            <a:buAutoNum type="arabicPeriod"/>
          </a:pPr>
          <a:r>
            <a:rPr lang="en-US" b="1">
              <a:latin typeface="+mn-lt"/>
            </a:rPr>
            <a:t>No Nulls</a:t>
          </a:r>
          <a:endParaRPr lang="en-US">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dgm:spPr/>
      <dgm:t>
        <a:bodyPr/>
        <a:lstStyle/>
        <a:p>
          <a:pPr>
            <a:buFont typeface="+mj-lt"/>
            <a:buNone/>
          </a:pPr>
          <a:r>
            <a:rPr lang="en-US"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dgm:spPr/>
      <dgm:t>
        <a:bodyPr/>
        <a:lstStyle/>
        <a:p>
          <a:pPr>
            <a:buFont typeface="+mj-lt"/>
            <a:buAutoNum type="arabicPeriod"/>
          </a:pPr>
          <a:r>
            <a:rPr lang="en-US" b="1">
              <a:latin typeface="+mn-lt"/>
            </a:rPr>
            <a:t>Pattern Matching</a:t>
          </a:r>
          <a:endParaRPr lang="en-US">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dgm:spPr/>
      <dgm:t>
        <a:bodyPr/>
        <a:lstStyle/>
        <a:p>
          <a:pPr>
            <a:buFont typeface="+mj-lt"/>
            <a:buNone/>
          </a:pPr>
          <a:r>
            <a:rPr lang="en-US" dirty="0">
              <a:latin typeface="+mn-lt"/>
            </a:rPr>
            <a:t>Rust has powerful pattern matching features with the match statement, which can </a:t>
          </a:r>
          <a:r>
            <a:rPr lang="en-US" dirty="0" err="1">
              <a:latin typeface="+mn-lt"/>
            </a:rPr>
            <a:t>destructure</a:t>
          </a:r>
          <a:r>
            <a:rPr lang="en-US"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dgm:spPr/>
      <dgm:t>
        <a:bodyPr/>
        <a:lstStyle/>
        <a:p>
          <a:pPr>
            <a:buFont typeface="+mj-lt"/>
            <a:buAutoNum type="arabicPeriod"/>
          </a:pPr>
          <a:r>
            <a:rPr lang="en-US" b="1">
              <a:latin typeface="+mn-lt"/>
            </a:rPr>
            <a:t>Fearless Concurrency</a:t>
          </a:r>
          <a:endParaRPr lang="en-US">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dgm:spPr/>
      <dgm:t>
        <a:bodyPr/>
        <a:lstStyle/>
        <a:p>
          <a:pPr>
            <a:buFont typeface="+mj-lt"/>
            <a:buNone/>
          </a:pPr>
          <a:r>
            <a:rPr lang="en-US"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dgm:spPr/>
      <dgm:t>
        <a:bodyPr/>
        <a:lstStyle/>
        <a:p>
          <a:pPr>
            <a:buFont typeface="+mj-lt"/>
            <a:buAutoNum type="arabicPeriod"/>
          </a:pPr>
          <a:r>
            <a:rPr lang="en-US" b="1">
              <a:latin typeface="+mn-lt"/>
            </a:rPr>
            <a:t>Traits Instead of Interfaces</a:t>
          </a:r>
          <a:endParaRPr lang="en-US">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dgm:spPr/>
      <dgm:t>
        <a:bodyPr/>
        <a:lstStyle/>
        <a:p>
          <a:pPr>
            <a:buFont typeface="+mj-lt"/>
            <a:buNone/>
          </a:pPr>
          <a:r>
            <a:rPr lang="en-US"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dgm:spPr/>
      <dgm:t>
        <a:bodyPr/>
        <a:lstStyle/>
        <a:p>
          <a:pPr>
            <a:buFont typeface="+mj-lt"/>
            <a:buAutoNum type="arabicPeriod"/>
          </a:pPr>
          <a:r>
            <a:rPr lang="en-US" b="1">
              <a:latin typeface="+mn-lt"/>
            </a:rPr>
            <a:t>Macros and Metaprogramming</a:t>
          </a:r>
          <a:endParaRPr lang="en-US">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dgm:spPr/>
      <dgm:t>
        <a:bodyPr/>
        <a:lstStyle/>
        <a:p>
          <a:pPr>
            <a:buFont typeface="+mj-lt"/>
            <a:buNone/>
          </a:pPr>
          <a:r>
            <a:rPr lang="en-US"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dgm:spPr/>
      <dgm:t>
        <a:bodyPr/>
        <a:lstStyle/>
        <a:p>
          <a:pPr>
            <a:buFont typeface="+mj-lt"/>
            <a:buAutoNum type="arabicPeriod"/>
          </a:pPr>
          <a:r>
            <a:rPr lang="en-US" b="1">
              <a:latin typeface="+mn-lt"/>
            </a:rPr>
            <a:t>Package Manager and Build System</a:t>
          </a:r>
          <a:endParaRPr lang="en-US">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dgm:spPr/>
      <dgm:t>
        <a:bodyPr/>
        <a:lstStyle/>
        <a:p>
          <a:pPr>
            <a:buFont typeface="+mj-lt"/>
            <a:buNone/>
          </a:pPr>
          <a:r>
            <a:rPr lang="en-US" dirty="0">
              <a:latin typeface="+mn-lt"/>
            </a:rPr>
            <a:t>Rust’s Cargo tool is an integrated package manager and build system, which many developers find more seamless and integrated compared to C#’s NuGet and </a:t>
          </a:r>
          <a:r>
            <a:rPr lang="en-US" dirty="0" err="1">
              <a:latin typeface="+mn-lt"/>
            </a:rPr>
            <a:t>MSBuild</a:t>
          </a:r>
          <a:r>
            <a:rPr lang="en-US"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dgm:spPr/>
      <dgm:t>
        <a:bodyPr/>
        <a:lstStyle/>
        <a:p>
          <a:pPr>
            <a:buFont typeface="+mj-lt"/>
            <a:buAutoNum type="arabicPeriod"/>
          </a:pPr>
          <a:r>
            <a:rPr lang="en-US" b="1">
              <a:latin typeface="+mn-lt"/>
            </a:rPr>
            <a:t>Type Inference</a:t>
          </a:r>
          <a:endParaRPr lang="en-US">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dgm:spPr/>
      <dgm:t>
        <a:bodyPr/>
        <a:lstStyle/>
        <a:p>
          <a:pPr>
            <a:buFont typeface="+mj-lt"/>
            <a:buNone/>
          </a:pPr>
          <a:r>
            <a:rPr lang="en-US"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dgm:spPr/>
      <dgm:t>
        <a:bodyPr/>
        <a:lstStyle/>
        <a:p>
          <a:pPr>
            <a:buFont typeface="+mj-lt"/>
            <a:buAutoNum type="arabicPeriod"/>
          </a:pPr>
          <a:r>
            <a:rPr lang="en-US" b="1">
              <a:latin typeface="+mn-lt"/>
            </a:rPr>
            <a:t>Unsafe Code Block</a:t>
          </a:r>
          <a:endParaRPr lang="en-US">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dgm:spPr/>
      <dgm:t>
        <a:bodyPr/>
        <a:lstStyle/>
        <a:p>
          <a:pPr>
            <a:buFont typeface="+mj-lt"/>
            <a:buNone/>
          </a:pPr>
          <a:r>
            <a:rPr lang="en-US"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dgm:spPr/>
      <dgm:t>
        <a:bodyPr/>
        <a:lstStyle/>
        <a:p>
          <a:pPr>
            <a:buFont typeface="+mj-lt"/>
            <a:buAutoNum type="arabicPeriod"/>
          </a:pPr>
          <a:r>
            <a:rPr lang="en-US" b="1" dirty="0">
              <a:latin typeface="+mn-lt"/>
            </a:rPr>
            <a:t>Community and Documentation</a:t>
          </a:r>
          <a:endParaRPr lang="en-US"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dgm:spPr/>
      <dgm:t>
        <a:bodyPr/>
        <a:lstStyle/>
        <a:p>
          <a:pPr>
            <a:buFont typeface="+mj-lt"/>
            <a:buNone/>
          </a:pPr>
          <a:r>
            <a:rPr lang="en-US"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flection with solid fill"/>
        </a:ext>
      </dgm:extLst>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E3933855-2920-774F-A32B-8E99F3EF1753}" type="presOf" srcId="{CB1CA606-8228-424E-BB18-A77859B18875}" destId="{8951182D-3E1F-1246-A47D-2E1AAB749C92}"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8738" lvl="1" indent="0" algn="l" defTabSz="444500">
            <a:lnSpc>
              <a:spcPct val="90000"/>
            </a:lnSpc>
            <a:spcBef>
              <a:spcPct val="0"/>
            </a:spcBef>
            <a:spcAft>
              <a:spcPct val="15000"/>
            </a:spcAft>
            <a:buFont typeface="+mj-lt"/>
            <a:buNone/>
            <a:tabLst/>
          </a:pPr>
          <a:r>
            <a:rPr lang="en-US" sz="10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Ownership and Borrowing</a:t>
          </a:r>
          <a:endParaRPr lang="en-US" sz="1100" kern="120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No Nulls</a:t>
          </a:r>
          <a:endParaRPr lang="en-US" sz="1100" kern="120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powerful pattern matching features with the match statement, which can </a:t>
          </a:r>
          <a:r>
            <a:rPr lang="en-US" sz="1000" kern="1200" dirty="0" err="1">
              <a:latin typeface="+mn-lt"/>
            </a:rPr>
            <a:t>destructure</a:t>
          </a:r>
          <a:r>
            <a:rPr lang="en-US" sz="10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Pattern Matching</a:t>
          </a:r>
          <a:endParaRPr lang="en-US" sz="1100" kern="120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Fearless Concurrency</a:t>
          </a:r>
          <a:endParaRPr lang="en-US" sz="1100" kern="120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Traits Instead of Interfaces</a:t>
          </a:r>
          <a:endParaRPr lang="en-US" sz="1100" kern="120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Macros and Metaprogramming</a:t>
          </a:r>
          <a:endParaRPr lang="en-US" sz="1100" kern="120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Rust’s Cargo tool is an integrated package manager and build system, which many developers find more seamless and integrated compared to C#’s NuGet and </a:t>
          </a:r>
          <a:r>
            <a:rPr lang="en-US" sz="1000" kern="1200" dirty="0" err="1">
              <a:latin typeface="+mn-lt"/>
            </a:rPr>
            <a:t>MSBuild</a:t>
          </a:r>
          <a:r>
            <a:rPr lang="en-US" sz="10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Package Manager and Build System</a:t>
          </a:r>
          <a:endParaRPr lang="en-US" sz="1100" kern="120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Type Inference</a:t>
          </a:r>
          <a:endParaRPr lang="en-US" sz="1100" kern="120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Unsafe Code Block</a:t>
          </a:r>
          <a:endParaRPr lang="en-US" sz="1100" kern="120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dirty="0">
              <a:latin typeface="+mn-lt"/>
            </a:rPr>
            <a:t>Community and Documentation</a:t>
          </a:r>
          <a:endParaRPr lang="en-US" sz="11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7/31/24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29</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cargo</a:t>
            </a:r>
          </a:p>
          <a:p>
            <a:r>
              <a:rPr lang="en-US" dirty="0" err="1"/>
              <a:t>Rustup</a:t>
            </a:r>
            <a:endParaRPr lang="en-US" dirty="0"/>
          </a:p>
          <a:p>
            <a:r>
              <a:rPr lang="en-US" dirty="0" err="1"/>
              <a:t>Clippy</a:t>
            </a:r>
            <a:endParaRPr lang="en-US" dirty="0"/>
          </a:p>
          <a:p>
            <a:r>
              <a:rPr lang="en-US" dirty="0" err="1"/>
              <a:t>Rustfmt</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32</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7/30/24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fontScale="92500" lnSpcReduction="20000"/>
          </a:bodyPr>
          <a:lstStyle/>
          <a:p>
            <a:pPr marL="0" indent="0">
              <a:buNone/>
            </a:pPr>
            <a:r>
              <a:rPr lang="en-US" dirty="0"/>
              <a:t>try {</a:t>
            </a:r>
          </a:p>
          <a:p>
            <a:pPr marL="0" indent="0">
              <a:buNone/>
            </a:pPr>
            <a:r>
              <a:rPr lang="en-US" dirty="0"/>
              <a:t>    int result = 10 / 0;</a:t>
            </a:r>
          </a:p>
          <a:p>
            <a:pPr marL="0" indent="0">
              <a:buNone/>
            </a:pPr>
            <a:r>
              <a:rPr lang="en-US" dirty="0"/>
              <a:t>} catch (</a:t>
            </a:r>
            <a:r>
              <a:rPr lang="en-US" dirty="0" err="1"/>
              <a:t>DivideByZeroException</a:t>
            </a:r>
            <a:r>
              <a:rPr lang="en-US" dirty="0"/>
              <a:t> e) {</a:t>
            </a:r>
          </a:p>
          <a:p>
            <a:pPr marL="0" indent="0">
              <a:buNone/>
            </a:pPr>
            <a:r>
              <a:rPr lang="en-US" dirty="0"/>
              <a:t>    </a:t>
            </a:r>
            <a:r>
              <a:rPr lang="en-US" dirty="0" err="1"/>
              <a:t>Console.WriteLine</a:t>
            </a:r>
            <a:r>
              <a:rPr lang="en-US" dirty="0"/>
              <a:t>("Cannot divide by zero");</a:t>
            </a:r>
          </a:p>
          <a:p>
            <a:pPr marL="0" indent="0">
              <a:buNone/>
            </a:pPr>
            <a:r>
              <a:rPr lang="en-US" dirty="0"/>
              <a:t>}</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92500" lnSpcReduction="20000"/>
          </a:bodyPr>
          <a:lstStyle/>
          <a:p>
            <a:pPr marL="0" indent="0">
              <a:buNone/>
            </a:pPr>
            <a:r>
              <a:rPr lang="en-US" dirty="0" err="1"/>
              <a:t>fn</a:t>
            </a:r>
            <a:r>
              <a:rPr lang="en-US" dirty="0"/>
              <a:t> divide(a: i32, b: i32) -&gt; Result&lt;i32, &amp;'static str&gt; {</a:t>
            </a:r>
          </a:p>
          <a:p>
            <a:pPr marL="0" indent="0">
              <a:buNone/>
            </a:pPr>
            <a:r>
              <a:rPr lang="en-US" dirty="0"/>
              <a:t>    if b == 0 {</a:t>
            </a:r>
          </a:p>
          <a:p>
            <a:pPr marL="0" indent="0">
              <a:buNone/>
            </a:pPr>
            <a:r>
              <a:rPr lang="en-US" dirty="0"/>
              <a:t>        Err("Cannot divide by zero")</a:t>
            </a:r>
          </a:p>
          <a:p>
            <a:pPr marL="0" indent="0">
              <a:buNone/>
            </a:pPr>
            <a:r>
              <a:rPr lang="en-US" dirty="0"/>
              <a:t>    } else {</a:t>
            </a:r>
          </a:p>
          <a:p>
            <a:pPr marL="0" indent="0">
              <a:buNone/>
            </a:pPr>
            <a:r>
              <a:rPr lang="en-US" dirty="0"/>
              <a:t>        Ok(a / b)</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425815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p:txBody>
          <a:bodyPr>
            <a:normAutofit fontScale="40000" lnSpcReduction="20000"/>
          </a:bodyPr>
          <a:lstStyle/>
          <a:p>
            <a:pPr marL="0" indent="0">
              <a:buNone/>
            </a:pPr>
            <a:r>
              <a:rPr lang="en-US" dirty="0"/>
              <a:t>public interface </a:t>
            </a:r>
            <a:r>
              <a:rPr lang="en-US" dirty="0" err="1"/>
              <a:t>IShape</a:t>
            </a:r>
            <a:r>
              <a:rPr lang="en-US" dirty="0"/>
              <a:t> {</a:t>
            </a:r>
          </a:p>
          <a:p>
            <a:pPr marL="0" indent="0">
              <a:buNone/>
            </a:pPr>
            <a:r>
              <a:rPr lang="en-US" dirty="0"/>
              <a:t>    double Area();</a:t>
            </a:r>
          </a:p>
          <a:p>
            <a:pPr marL="0" indent="0">
              <a:buNone/>
            </a:pPr>
            <a:r>
              <a:rPr lang="en-US" dirty="0"/>
              <a:t>}</a:t>
            </a:r>
          </a:p>
          <a:p>
            <a:pPr marL="0" indent="0">
              <a:buNone/>
            </a:pPr>
            <a:endParaRPr lang="en-US" dirty="0"/>
          </a:p>
          <a:p>
            <a:pPr marL="0" indent="0">
              <a:buNone/>
            </a:pPr>
            <a:r>
              <a:rPr lang="en-US" dirty="0"/>
              <a:t>public class Circle : </a:t>
            </a:r>
            <a:r>
              <a:rPr lang="en-US" dirty="0" err="1"/>
              <a:t>IShape</a:t>
            </a:r>
            <a:r>
              <a:rPr lang="en-US" dirty="0"/>
              <a:t> {</a:t>
            </a:r>
          </a:p>
          <a:p>
            <a:pPr marL="0" indent="0">
              <a:buNone/>
            </a:pPr>
            <a:r>
              <a:rPr lang="en-US" dirty="0"/>
              <a:t>    public double Radius { get; set; }</a:t>
            </a:r>
          </a:p>
          <a:p>
            <a:pPr marL="0" indent="0">
              <a:buNone/>
            </a:pPr>
            <a:endParaRPr lang="en-US" dirty="0"/>
          </a:p>
          <a:p>
            <a:pPr marL="0" indent="0">
              <a:buNone/>
            </a:pPr>
            <a:r>
              <a:rPr lang="en-US" dirty="0"/>
              <a:t>    public Circle(double radius) {</a:t>
            </a:r>
          </a:p>
          <a:p>
            <a:pPr marL="0" indent="0">
              <a:buNone/>
            </a:pPr>
            <a:r>
              <a:rPr lang="en-US" dirty="0"/>
              <a:t>        Radius = radius;</a:t>
            </a:r>
          </a:p>
          <a:p>
            <a:pPr marL="0" indent="0">
              <a:buNone/>
            </a:pPr>
            <a:r>
              <a:rPr lang="en-US" dirty="0"/>
              <a:t>    }</a:t>
            </a:r>
          </a:p>
          <a:p>
            <a:pPr marL="0" indent="0">
              <a:buNone/>
            </a:pPr>
            <a:endParaRPr lang="en-US" dirty="0"/>
          </a:p>
          <a:p>
            <a:pPr marL="0" indent="0">
              <a:buNone/>
            </a:pPr>
            <a:r>
              <a:rPr lang="en-US" dirty="0"/>
              <a:t>    public double Area() {</a:t>
            </a:r>
          </a:p>
          <a:p>
            <a:pPr marL="0" indent="0">
              <a:buNone/>
            </a:pPr>
            <a:r>
              <a:rPr lang="en-US" dirty="0"/>
              <a:t>        return </a:t>
            </a:r>
            <a:r>
              <a:rPr lang="en-US" dirty="0" err="1"/>
              <a:t>Math.PI</a:t>
            </a:r>
            <a:r>
              <a:rPr lang="en-US" dirty="0"/>
              <a:t> * Radius * Radius;</a:t>
            </a:r>
          </a:p>
          <a:p>
            <a:pPr marL="0" indent="0">
              <a:buNone/>
            </a:pPr>
            <a:r>
              <a:rPr lang="en-US" dirty="0"/>
              <a:t>    }</a:t>
            </a:r>
          </a:p>
          <a:p>
            <a:pPr marL="0" indent="0">
              <a:buNone/>
            </a:pPr>
            <a:r>
              <a:rPr lang="en-US" dirty="0"/>
              <a:t>}</a:t>
            </a:r>
          </a:p>
          <a:p>
            <a:pPr marL="0" indent="0">
              <a:buNone/>
            </a:pPr>
            <a:endParaRPr lang="en-US" dirty="0"/>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p:txBody>
          <a:bodyPr>
            <a:normAutofit fontScale="25000" lnSpcReduction="20000"/>
          </a:bodyPr>
          <a:lstStyle/>
          <a:p>
            <a:pPr marL="0" indent="0">
              <a:buNone/>
            </a:pPr>
            <a:r>
              <a:rPr lang="en-US" dirty="0"/>
              <a:t>trait Shape {</a:t>
            </a:r>
          </a:p>
          <a:p>
            <a:pPr marL="0" indent="0">
              <a:buNone/>
            </a:pPr>
            <a:r>
              <a:rPr lang="en-US" dirty="0"/>
              <a:t>    </a:t>
            </a:r>
            <a:r>
              <a:rPr lang="en-US" dirty="0" err="1"/>
              <a:t>fn</a:t>
            </a:r>
            <a:r>
              <a:rPr lang="en-US" dirty="0"/>
              <a:t> area(&amp;self) -&gt; f64;</a:t>
            </a:r>
          </a:p>
          <a:p>
            <a:pPr marL="0" indent="0">
              <a:buNone/>
            </a:pPr>
            <a:r>
              <a:rPr lang="en-US" dirty="0"/>
              <a:t>}</a:t>
            </a:r>
          </a:p>
          <a:p>
            <a:pPr marL="0" indent="0">
              <a:buNone/>
            </a:pPr>
            <a:endParaRPr lang="en-US" dirty="0"/>
          </a:p>
          <a:p>
            <a:pPr marL="0" indent="0">
              <a:buNone/>
            </a:pPr>
            <a:r>
              <a:rPr lang="en-US" dirty="0"/>
              <a:t>struct Circle {</a:t>
            </a:r>
          </a:p>
          <a:p>
            <a:pPr marL="0" indent="0">
              <a:buNone/>
            </a:pPr>
            <a:r>
              <a:rPr lang="en-US" dirty="0"/>
              <a:t>    radius: f64,</a:t>
            </a:r>
          </a:p>
          <a:p>
            <a:pPr marL="0" indent="0">
              <a:buNone/>
            </a:pPr>
            <a:r>
              <a:rPr lang="en-US" dirty="0"/>
              <a:t>}</a:t>
            </a:r>
          </a:p>
          <a:p>
            <a:pPr marL="0" indent="0">
              <a:buNone/>
            </a:pPr>
            <a:endParaRPr lang="en-US" dirty="0"/>
          </a:p>
          <a:p>
            <a:pPr marL="0" indent="0">
              <a:buNone/>
            </a:pPr>
            <a:r>
              <a:rPr lang="en-US" dirty="0" err="1"/>
              <a:t>impl</a:t>
            </a:r>
            <a:r>
              <a:rPr lang="en-US" dirty="0"/>
              <a:t> Circle {</a:t>
            </a:r>
          </a:p>
          <a:p>
            <a:pPr marL="0" indent="0">
              <a:buNone/>
            </a:pPr>
            <a:r>
              <a:rPr lang="en-US" dirty="0"/>
              <a:t>    </a:t>
            </a:r>
            <a:r>
              <a:rPr lang="en-US" dirty="0" err="1"/>
              <a:t>fn</a:t>
            </a:r>
            <a:r>
              <a:rPr lang="en-US" dirty="0"/>
              <a:t> new(radius: f64) -&gt; Self {</a:t>
            </a:r>
          </a:p>
          <a:p>
            <a:pPr marL="0" indent="0">
              <a:buNone/>
            </a:pPr>
            <a:r>
              <a:rPr lang="en-US" dirty="0"/>
              <a:t>        Circle { radius }</a:t>
            </a:r>
          </a:p>
          <a:p>
            <a:pPr marL="0" indent="0">
              <a:buNone/>
            </a:pPr>
            <a:r>
              <a:rPr lang="en-US" dirty="0"/>
              <a:t>    }</a:t>
            </a:r>
          </a:p>
          <a:p>
            <a:pPr marL="0" indent="0">
              <a:buNone/>
            </a:pPr>
            <a:r>
              <a:rPr lang="en-US" dirty="0"/>
              <a:t>}</a:t>
            </a:r>
          </a:p>
          <a:p>
            <a:pPr marL="0" indent="0">
              <a:buNone/>
            </a:pPr>
            <a:endParaRPr lang="en-US" dirty="0"/>
          </a:p>
          <a:p>
            <a:pPr marL="0" indent="0">
              <a:buNone/>
            </a:pPr>
            <a:r>
              <a:rPr lang="en-US" dirty="0" err="1"/>
              <a:t>impl</a:t>
            </a:r>
            <a:r>
              <a:rPr lang="en-US" dirty="0"/>
              <a:t> Shape for Circle {</a:t>
            </a:r>
          </a:p>
          <a:p>
            <a:pPr marL="0" indent="0">
              <a:buNone/>
            </a:pPr>
            <a:r>
              <a:rPr lang="en-US" dirty="0"/>
              <a:t>    </a:t>
            </a:r>
            <a:r>
              <a:rPr lang="en-US" dirty="0" err="1"/>
              <a:t>fn</a:t>
            </a:r>
            <a:r>
              <a:rPr lang="en-US" dirty="0"/>
              <a:t> area(&amp;self) -&gt; f64 {</a:t>
            </a:r>
          </a:p>
          <a:p>
            <a:pPr marL="0" indent="0">
              <a:buNone/>
            </a:pPr>
            <a:r>
              <a:rPr lang="en-US" dirty="0"/>
              <a:t>        std::f64::</a:t>
            </a:r>
            <a:r>
              <a:rPr lang="en-US" dirty="0" err="1"/>
              <a:t>consts</a:t>
            </a:r>
            <a:r>
              <a:rPr lang="en-US" dirty="0"/>
              <a:t>::PI * </a:t>
            </a:r>
            <a:r>
              <a:rPr lang="en-US" dirty="0" err="1"/>
              <a:t>self.radius</a:t>
            </a:r>
            <a:r>
              <a:rPr lang="en-US" dirty="0"/>
              <a:t> * </a:t>
            </a:r>
            <a:r>
              <a:rPr lang="en-US" dirty="0" err="1"/>
              <a:t>self.radius</a:t>
            </a:r>
            <a:endParaRPr lang="en-US" dirty="0"/>
          </a:p>
          <a:p>
            <a:pPr marL="0" indent="0">
              <a:buNone/>
            </a:pPr>
            <a:r>
              <a:rPr lang="en-US" dirty="0"/>
              <a:t>    }</a:t>
            </a:r>
          </a:p>
          <a:p>
            <a:pPr marL="0" indent="0">
              <a:buNone/>
            </a:pPr>
            <a:r>
              <a:rPr lang="en-US" dirty="0"/>
              <a:t>}</a:t>
            </a:r>
          </a:p>
          <a:p>
            <a:pPr marL="0" indent="0">
              <a:buNone/>
            </a:pPr>
            <a:endParaRPr lang="en-US" dirty="0"/>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329136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type="body" sz="half" idx="2"/>
          </p:nvPr>
        </p:nvSpPr>
        <p:spPr/>
        <p:txBody>
          <a:bodyPr/>
          <a:lstStyle/>
          <a:p>
            <a:r>
              <a:rPr lang="en-US"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4818832" y="2274838"/>
            <a:ext cx="7180563" cy="2308324"/>
          </a:xfrm>
          <a:prstGeom prst="rect">
            <a:avLst/>
          </a:prstGeom>
          <a:noFill/>
        </p:spPr>
        <p:txBody>
          <a:bodyPr wrap="square">
            <a:spAutoFit/>
          </a:bodyPr>
          <a:lstStyle/>
          <a:p>
            <a:r>
              <a:rPr lang="en-US" dirty="0" err="1"/>
              <a:t>fn</a:t>
            </a:r>
            <a:r>
              <a:rPr lang="en-US" dirty="0"/>
              <a:t> main() {</a:t>
            </a:r>
          </a:p>
          <a:p>
            <a:r>
              <a:rPr lang="en-US" dirty="0"/>
              <a:t>    let s1 = String::from("Hello"); // s1 owns the String</a:t>
            </a:r>
          </a:p>
          <a:p>
            <a:r>
              <a:rPr lang="en-US" dirty="0"/>
              <a:t>    let s2 = s1; // Ownership is transferred to s2; s1 is no longer valid</a:t>
            </a:r>
          </a:p>
          <a:p>
            <a:endParaRPr lang="en-US" dirty="0"/>
          </a:p>
          <a:p>
            <a:r>
              <a:rPr lang="en-US" dirty="0"/>
              <a:t>    // </a:t>
            </a:r>
            <a:r>
              <a:rPr lang="en-US" dirty="0" err="1"/>
              <a:t>println</a:t>
            </a:r>
            <a:r>
              <a:rPr lang="en-US" dirty="0"/>
              <a:t>!("{}", s1); // This line would cause a compile-time error because s1 is no longer valid</a:t>
            </a:r>
          </a:p>
          <a:p>
            <a:r>
              <a:rPr lang="en-US" dirty="0"/>
              <a:t>    </a:t>
            </a:r>
            <a:r>
              <a:rPr lang="en-US" dirty="0" err="1"/>
              <a:t>println</a:t>
            </a:r>
            <a:r>
              <a:rPr lang="en-US" dirty="0"/>
              <a:t>!("{}", s2); // s2 owns the String now</a:t>
            </a:r>
          </a:p>
          <a:p>
            <a:r>
              <a:rPr lang="en-US" dirty="0"/>
              <a:t>}</a:t>
            </a:r>
          </a:p>
        </p:txBody>
      </p:sp>
    </p:spTree>
    <p:extLst>
      <p:ext uri="{BB962C8B-B14F-4D97-AF65-F5344CB8AC3E}">
        <p14:creationId xmlns:p14="http://schemas.microsoft.com/office/powerpoint/2010/main" val="412930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type="body" sz="half" idx="2"/>
          </p:nvPr>
        </p:nvSpPr>
        <p:spPr/>
        <p:txBody>
          <a:bodyPr/>
          <a:lstStyle/>
          <a:p>
            <a:r>
              <a:rPr lang="en-US"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4807612" y="1859339"/>
            <a:ext cx="7259102" cy="2862322"/>
          </a:xfrm>
          <a:prstGeom prst="rect">
            <a:avLst/>
          </a:prstGeom>
          <a:noFill/>
        </p:spPr>
        <p:txBody>
          <a:bodyPr wrap="square">
            <a:spAutoFit/>
          </a:bodyPr>
          <a:lstStyle/>
          <a:p>
            <a:r>
              <a:rPr lang="en-US" dirty="0" err="1"/>
              <a:t>fn</a:t>
            </a:r>
            <a:r>
              <a:rPr lang="en-US" dirty="0"/>
              <a:t> main() {</a:t>
            </a:r>
          </a:p>
          <a:p>
            <a:r>
              <a:rPr lang="en-US" dirty="0"/>
              <a:t>    let s1 = String::from("Hello");</a:t>
            </a:r>
          </a:p>
          <a:p>
            <a:r>
              <a:rPr lang="en-US" dirty="0"/>
              <a:t>    let </a:t>
            </a:r>
            <a:r>
              <a:rPr lang="en-US" dirty="0" err="1"/>
              <a:t>len</a:t>
            </a:r>
            <a:r>
              <a:rPr lang="en-US" dirty="0"/>
              <a:t> = </a:t>
            </a:r>
            <a:r>
              <a:rPr lang="en-US" dirty="0" err="1"/>
              <a:t>calculate_length</a:t>
            </a:r>
            <a:r>
              <a:rPr lang="en-US" dirty="0"/>
              <a:t>(&amp;s1); // &amp;s1 is an immutable reference to s1</a:t>
            </a:r>
          </a:p>
          <a:p>
            <a:endParaRPr lang="en-US" dirty="0"/>
          </a:p>
          <a:p>
            <a:r>
              <a:rPr lang="en-US" dirty="0"/>
              <a:t>    </a:t>
            </a:r>
            <a:r>
              <a:rPr lang="en-US" dirty="0" err="1"/>
              <a:t>println</a:t>
            </a:r>
            <a:r>
              <a:rPr lang="en-US" dirty="0"/>
              <a:t>!("The length of '{}' is {}.", s1, </a:t>
            </a:r>
            <a:r>
              <a:rPr lang="en-US" dirty="0" err="1"/>
              <a:t>len</a:t>
            </a:r>
            <a:r>
              <a:rPr lang="en-US" dirty="0"/>
              <a:t>);</a:t>
            </a:r>
          </a:p>
          <a:p>
            <a:r>
              <a:rPr lang="en-US" dirty="0"/>
              <a:t>}</a:t>
            </a:r>
          </a:p>
          <a:p>
            <a:endParaRPr lang="en-US" dirty="0"/>
          </a:p>
          <a:p>
            <a:r>
              <a:rPr lang="en-US" dirty="0" err="1"/>
              <a:t>fn</a:t>
            </a:r>
            <a:r>
              <a:rPr lang="en-US" dirty="0"/>
              <a:t> </a:t>
            </a:r>
            <a:r>
              <a:rPr lang="en-US" dirty="0" err="1"/>
              <a:t>calculate_length</a:t>
            </a:r>
            <a:r>
              <a:rPr lang="en-US" dirty="0"/>
              <a:t>(s: &amp;String) -&gt; </a:t>
            </a:r>
            <a:r>
              <a:rPr lang="en-US" dirty="0" err="1"/>
              <a:t>usize</a:t>
            </a:r>
            <a:r>
              <a:rPr lang="en-US" dirty="0"/>
              <a:t> {</a:t>
            </a:r>
          </a:p>
          <a:p>
            <a:r>
              <a:rPr lang="en-US" dirty="0"/>
              <a:t>    </a:t>
            </a:r>
            <a:r>
              <a:rPr lang="en-US" dirty="0" err="1"/>
              <a:t>s.len</a:t>
            </a:r>
            <a:r>
              <a:rPr lang="en-US" dirty="0"/>
              <a:t>() // We can use s without taking ownership</a:t>
            </a:r>
          </a:p>
          <a:p>
            <a:r>
              <a:rPr lang="en-US" dirty="0"/>
              <a:t>}</a:t>
            </a:r>
          </a:p>
        </p:txBody>
      </p:sp>
    </p:spTree>
    <p:extLst>
      <p:ext uri="{BB962C8B-B14F-4D97-AF65-F5344CB8AC3E}">
        <p14:creationId xmlns:p14="http://schemas.microsoft.com/office/powerpoint/2010/main" val="3962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type="body" sz="half" idx="2"/>
          </p:nvPr>
        </p:nvSpPr>
        <p:spPr/>
        <p:txBody>
          <a:bodyPr/>
          <a:lstStyle/>
          <a:p>
            <a:r>
              <a:rPr lang="en-US"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4807612" y="1859339"/>
            <a:ext cx="7259102" cy="3139321"/>
          </a:xfrm>
          <a:prstGeom prst="rect">
            <a:avLst/>
          </a:prstGeom>
          <a:noFill/>
        </p:spPr>
        <p:txBody>
          <a:bodyPr wrap="square">
            <a:spAutoFit/>
          </a:bodyPr>
          <a:lstStyle/>
          <a:p>
            <a:r>
              <a:rPr lang="en-US" dirty="0" err="1"/>
              <a:t>fn</a:t>
            </a:r>
            <a:r>
              <a:rPr lang="en-US" dirty="0"/>
              <a:t> main() {</a:t>
            </a:r>
          </a:p>
          <a:p>
            <a:r>
              <a:rPr lang="en-US" dirty="0"/>
              <a:t>    let mut s = String::from("Hello");</a:t>
            </a:r>
          </a:p>
          <a:p>
            <a:r>
              <a:rPr lang="en-US" dirty="0"/>
              <a:t>    change(&amp;mut s); // &amp;mut s is a mutable reference to s</a:t>
            </a:r>
          </a:p>
          <a:p>
            <a:endParaRPr lang="en-US" dirty="0"/>
          </a:p>
          <a:p>
            <a:r>
              <a:rPr lang="en-US" dirty="0"/>
              <a:t>    </a:t>
            </a:r>
            <a:r>
              <a:rPr lang="en-US" dirty="0" err="1"/>
              <a:t>println</a:t>
            </a:r>
            <a:r>
              <a:rPr lang="en-US" dirty="0"/>
              <a:t>!("{}", s); // s has been modified</a:t>
            </a:r>
          </a:p>
          <a:p>
            <a:r>
              <a:rPr lang="en-US" dirty="0"/>
              <a:t>}</a:t>
            </a:r>
          </a:p>
          <a:p>
            <a:endParaRPr lang="en-US" dirty="0"/>
          </a:p>
          <a:p>
            <a:r>
              <a:rPr lang="en-US" dirty="0" err="1"/>
              <a:t>fn</a:t>
            </a:r>
            <a:r>
              <a:rPr lang="en-US" dirty="0"/>
              <a:t> change(</a:t>
            </a:r>
            <a:r>
              <a:rPr lang="en-US" dirty="0" err="1"/>
              <a:t>some_string</a:t>
            </a:r>
            <a:r>
              <a:rPr lang="en-US" dirty="0"/>
              <a:t>: &amp;mut String) {</a:t>
            </a:r>
          </a:p>
          <a:p>
            <a:r>
              <a:rPr lang="en-US" dirty="0"/>
              <a:t>    </a:t>
            </a:r>
            <a:r>
              <a:rPr lang="en-US" dirty="0" err="1"/>
              <a:t>some_string.push_str</a:t>
            </a:r>
            <a:r>
              <a:rPr lang="en-US" dirty="0"/>
              <a:t>(", world!"); // We can modify the String through the mutable reference</a:t>
            </a:r>
          </a:p>
          <a:p>
            <a:r>
              <a:rPr lang="en-US" dirty="0"/>
              <a:t>}</a:t>
            </a:r>
          </a:p>
        </p:txBody>
      </p:sp>
    </p:spTree>
    <p:extLst>
      <p:ext uri="{BB962C8B-B14F-4D97-AF65-F5344CB8AC3E}">
        <p14:creationId xmlns:p14="http://schemas.microsoft.com/office/powerpoint/2010/main" val="247804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p:txBody>
          <a:bodyPr/>
          <a:lstStyle/>
          <a:p>
            <a:r>
              <a:rPr lang="en-US" dirty="0"/>
              <a:t>What is this talk?</a:t>
            </a:r>
          </a:p>
        </p:txBody>
      </p:sp>
      <p:sp>
        <p:nvSpPr>
          <p:cNvPr id="3" name="Content Placeholder 2">
            <a:extLst>
              <a:ext uri="{FF2B5EF4-FFF2-40B4-BE49-F238E27FC236}">
                <a16:creationId xmlns:a16="http://schemas.microsoft.com/office/drawing/2014/main" id="{121FD203-49EA-899B-DF2A-3C4EB6834F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type="body" sz="half" idx="2"/>
          </p:nvPr>
        </p:nvSpPr>
        <p:spPr/>
        <p:txBody>
          <a:bodyPr/>
          <a:lstStyle/>
          <a:p>
            <a:r>
              <a:rPr lang="en-US"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4807612" y="1859339"/>
            <a:ext cx="7259102" cy="3416320"/>
          </a:xfrm>
          <a:prstGeom prst="rect">
            <a:avLst/>
          </a:prstGeom>
          <a:noFill/>
        </p:spPr>
        <p:txBody>
          <a:bodyPr wrap="square">
            <a:spAutoFit/>
          </a:bodyPr>
          <a:lstStyle/>
          <a:p>
            <a:r>
              <a:rPr lang="en-US" dirty="0" err="1"/>
              <a:t>fn</a:t>
            </a:r>
            <a:r>
              <a:rPr lang="en-US" dirty="0"/>
              <a:t> main() {</a:t>
            </a:r>
          </a:p>
          <a:p>
            <a:r>
              <a:rPr lang="en-US" dirty="0"/>
              <a:t>    let s = String::from("Hello");</a:t>
            </a:r>
          </a:p>
          <a:p>
            <a:r>
              <a:rPr lang="en-US" dirty="0"/>
              <a:t>    </a:t>
            </a:r>
            <a:r>
              <a:rPr lang="en-US" dirty="0" err="1"/>
              <a:t>takes_ownership</a:t>
            </a:r>
            <a:r>
              <a:rPr lang="en-US" dirty="0"/>
              <a:t>(s); // s is moved into the function and is no longer valid here</a:t>
            </a:r>
          </a:p>
          <a:p>
            <a:endParaRPr lang="en-US" dirty="0"/>
          </a:p>
          <a:p>
            <a:r>
              <a:rPr lang="en-US" dirty="0"/>
              <a:t>    // </a:t>
            </a:r>
            <a:r>
              <a:rPr lang="en-US" dirty="0" err="1"/>
              <a:t>println</a:t>
            </a:r>
            <a:r>
              <a:rPr lang="en-US" dirty="0"/>
              <a:t>!("{}", s); // This line would cause a compile-time error because s is no longer valid</a:t>
            </a:r>
          </a:p>
          <a:p>
            <a:r>
              <a:rPr lang="en-US" dirty="0"/>
              <a:t>}</a:t>
            </a:r>
          </a:p>
          <a:p>
            <a:endParaRPr lang="en-US" dirty="0"/>
          </a:p>
          <a:p>
            <a:r>
              <a:rPr lang="en-US" dirty="0" err="1"/>
              <a:t>fn</a:t>
            </a:r>
            <a:r>
              <a:rPr lang="en-US" dirty="0"/>
              <a:t> </a:t>
            </a:r>
            <a:r>
              <a:rPr lang="en-US" dirty="0" err="1"/>
              <a:t>takes_ownership</a:t>
            </a:r>
            <a:r>
              <a:rPr lang="en-US" dirty="0"/>
              <a:t>(</a:t>
            </a:r>
            <a:r>
              <a:rPr lang="en-US" dirty="0" err="1"/>
              <a:t>some_string</a:t>
            </a:r>
            <a:r>
              <a:rPr lang="en-US" dirty="0"/>
              <a:t>: String) {</a:t>
            </a:r>
          </a:p>
          <a:p>
            <a:r>
              <a:rPr lang="en-US" dirty="0"/>
              <a:t>    </a:t>
            </a:r>
            <a:r>
              <a:rPr lang="en-US" dirty="0" err="1"/>
              <a:t>println</a:t>
            </a:r>
            <a:r>
              <a:rPr lang="en-US" dirty="0"/>
              <a:t>!("{}", </a:t>
            </a:r>
            <a:r>
              <a:rPr lang="en-US" dirty="0" err="1"/>
              <a:t>some_string</a:t>
            </a:r>
            <a:r>
              <a:rPr lang="en-US" dirty="0"/>
              <a:t>);</a:t>
            </a:r>
          </a:p>
          <a:p>
            <a:r>
              <a:rPr lang="en-US" dirty="0"/>
              <a:t>} // </a:t>
            </a:r>
            <a:r>
              <a:rPr lang="en-US" dirty="0" err="1"/>
              <a:t>some_string</a:t>
            </a:r>
            <a:r>
              <a:rPr lang="en-US" dirty="0"/>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
        <p:nvSpPr>
          <p:cNvPr id="5" name="TextBox 4">
            <a:extLst>
              <a:ext uri="{FF2B5EF4-FFF2-40B4-BE49-F238E27FC236}">
                <a16:creationId xmlns:a16="http://schemas.microsoft.com/office/drawing/2014/main" id="{14F225ED-9622-A6B9-58A7-5A5D1CC3E0C0}"/>
              </a:ext>
            </a:extLst>
          </p:cNvPr>
          <p:cNvSpPr txBox="1"/>
          <p:nvPr/>
        </p:nvSpPr>
        <p:spPr>
          <a:xfrm>
            <a:off x="4818832" y="474345"/>
            <a:ext cx="7259102" cy="5909310"/>
          </a:xfrm>
          <a:prstGeom prst="rect">
            <a:avLst/>
          </a:prstGeom>
          <a:noFill/>
        </p:spPr>
        <p:txBody>
          <a:bodyPr wrap="square">
            <a:spAutoFit/>
          </a:bodyPr>
          <a:lstStyle/>
          <a:p>
            <a:r>
              <a:rPr lang="en-US" dirty="0" err="1"/>
              <a:t>fn</a:t>
            </a:r>
            <a:r>
              <a:rPr lang="en-US" dirty="0"/>
              <a:t> main() {</a:t>
            </a:r>
          </a:p>
          <a:p>
            <a:r>
              <a:rPr lang="en-US" dirty="0"/>
              <a:t>    let s1 = </a:t>
            </a:r>
            <a:r>
              <a:rPr lang="en-US" dirty="0" err="1"/>
              <a:t>gives_ownership</a:t>
            </a:r>
            <a:r>
              <a:rPr lang="en-US" dirty="0"/>
              <a:t>(); // </a:t>
            </a:r>
            <a:r>
              <a:rPr lang="en-US" dirty="0" err="1"/>
              <a:t>gives_ownership</a:t>
            </a:r>
            <a:r>
              <a:rPr lang="en-US" dirty="0"/>
              <a:t> moves its return value into s1</a:t>
            </a:r>
          </a:p>
          <a:p>
            <a:endParaRPr lang="en-US" dirty="0"/>
          </a:p>
          <a:p>
            <a:r>
              <a:rPr lang="en-US" dirty="0"/>
              <a:t>    let s2 = String::from("Hello");</a:t>
            </a:r>
          </a:p>
          <a:p>
            <a:r>
              <a:rPr lang="en-US" dirty="0"/>
              <a:t>    let s3 = </a:t>
            </a:r>
            <a:r>
              <a:rPr lang="en-US" dirty="0" err="1"/>
              <a:t>takes_and_gives_back</a:t>
            </a:r>
            <a:r>
              <a:rPr lang="en-US" dirty="0"/>
              <a:t>(s2); // s2 is moved into </a:t>
            </a:r>
            <a:r>
              <a:rPr lang="en-US" dirty="0" err="1"/>
              <a:t>takes_and_gives_back</a:t>
            </a:r>
            <a:r>
              <a:rPr lang="en-US" dirty="0"/>
              <a:t>, which also returns ownership to s3</a:t>
            </a:r>
          </a:p>
          <a:p>
            <a:endParaRPr lang="en-US" dirty="0"/>
          </a:p>
          <a:p>
            <a:r>
              <a:rPr lang="en-US" dirty="0"/>
              <a:t>    // </a:t>
            </a:r>
            <a:r>
              <a:rPr lang="en-US" dirty="0" err="1"/>
              <a:t>println</a:t>
            </a:r>
            <a:r>
              <a:rPr lang="en-US" dirty="0"/>
              <a:t>!("{}", s2); // This line would cause a compile-time error because s2 is no longer valid</a:t>
            </a:r>
          </a:p>
          <a:p>
            <a:r>
              <a:rPr lang="en-US" dirty="0"/>
              <a:t>    </a:t>
            </a:r>
            <a:r>
              <a:rPr lang="en-US" dirty="0" err="1"/>
              <a:t>println</a:t>
            </a:r>
            <a:r>
              <a:rPr lang="en-US" dirty="0"/>
              <a:t>!("{}", s3); // s3 owns the String now</a:t>
            </a:r>
          </a:p>
          <a:p>
            <a:r>
              <a:rPr lang="en-US" dirty="0"/>
              <a:t>}</a:t>
            </a:r>
          </a:p>
          <a:p>
            <a:endParaRPr lang="en-US" dirty="0"/>
          </a:p>
          <a:p>
            <a:r>
              <a:rPr lang="en-US" dirty="0" err="1"/>
              <a:t>fn</a:t>
            </a:r>
            <a:r>
              <a:rPr lang="en-US" dirty="0"/>
              <a:t> </a:t>
            </a:r>
            <a:r>
              <a:rPr lang="en-US" dirty="0" err="1"/>
              <a:t>gives_ownership</a:t>
            </a:r>
            <a:r>
              <a:rPr lang="en-US" dirty="0"/>
              <a:t>() -&gt; String {</a:t>
            </a:r>
          </a:p>
          <a:p>
            <a:r>
              <a:rPr lang="en-US" dirty="0"/>
              <a:t>    let </a:t>
            </a:r>
            <a:r>
              <a:rPr lang="en-US" dirty="0" err="1"/>
              <a:t>some_string</a:t>
            </a:r>
            <a:r>
              <a:rPr lang="en-US" dirty="0"/>
              <a:t> = String::from("Hello");</a:t>
            </a:r>
          </a:p>
          <a:p>
            <a:r>
              <a:rPr lang="en-US" dirty="0"/>
              <a:t>    </a:t>
            </a:r>
            <a:r>
              <a:rPr lang="en-US" dirty="0" err="1"/>
              <a:t>some_string</a:t>
            </a:r>
            <a:r>
              <a:rPr lang="en-US" dirty="0"/>
              <a:t> // </a:t>
            </a:r>
            <a:r>
              <a:rPr lang="en-US" dirty="0" err="1"/>
              <a:t>some_string</a:t>
            </a:r>
            <a:r>
              <a:rPr lang="en-US" dirty="0"/>
              <a:t> is returned and moves out to the caller</a:t>
            </a:r>
          </a:p>
          <a:p>
            <a:r>
              <a:rPr lang="en-US" dirty="0"/>
              <a:t>}</a:t>
            </a:r>
          </a:p>
          <a:p>
            <a:endParaRPr lang="en-US" dirty="0"/>
          </a:p>
          <a:p>
            <a:r>
              <a:rPr lang="en-US" dirty="0" err="1"/>
              <a:t>fn</a:t>
            </a:r>
            <a:r>
              <a:rPr lang="en-US" dirty="0"/>
              <a:t> </a:t>
            </a:r>
            <a:r>
              <a:rPr lang="en-US" dirty="0" err="1"/>
              <a:t>takes_and_gives_back</a:t>
            </a:r>
            <a:r>
              <a:rPr lang="en-US" dirty="0"/>
              <a:t>(</a:t>
            </a:r>
            <a:r>
              <a:rPr lang="en-US" dirty="0" err="1"/>
              <a:t>a_string</a:t>
            </a:r>
            <a:r>
              <a:rPr lang="en-US" dirty="0"/>
              <a:t>: String) -&gt; String {</a:t>
            </a:r>
          </a:p>
          <a:p>
            <a:r>
              <a:rPr lang="en-US" dirty="0"/>
              <a:t>    </a:t>
            </a:r>
            <a:r>
              <a:rPr lang="en-US" dirty="0" err="1"/>
              <a:t>a_string</a:t>
            </a:r>
            <a:r>
              <a:rPr lang="en-US" dirty="0"/>
              <a:t> // </a:t>
            </a:r>
            <a:r>
              <a:rPr lang="en-US" dirty="0" err="1"/>
              <a:t>a_string</a:t>
            </a:r>
            <a:r>
              <a:rPr lang="en-US" dirty="0"/>
              <a:t> is returned and moves out to the caller</a:t>
            </a:r>
          </a:p>
          <a:p>
            <a:r>
              <a:rPr lang="en-US" dirty="0"/>
              <a:t>}</a:t>
            </a:r>
          </a:p>
        </p:txBody>
      </p:sp>
    </p:spTree>
    <p:extLst>
      <p:ext uri="{BB962C8B-B14F-4D97-AF65-F5344CB8AC3E}">
        <p14:creationId xmlns:p14="http://schemas.microsoft.com/office/powerpoint/2010/main" val="99615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94563" y="674400"/>
            <a:ext cx="6975808" cy="5262979"/>
          </a:xfrm>
          <a:prstGeom prst="rect">
            <a:avLst/>
          </a:prstGeom>
          <a:noFill/>
        </p:spPr>
        <p:txBody>
          <a:bodyPr wrap="square">
            <a:spAutoFit/>
          </a:bodyPr>
          <a:lstStyle/>
          <a:p>
            <a:r>
              <a:rPr lang="en-US" sz="1600" dirty="0"/>
              <a:t>class Program</a:t>
            </a:r>
          </a:p>
          <a:p>
            <a:r>
              <a:rPr lang="en-US" sz="1600" dirty="0"/>
              <a:t>{</a:t>
            </a:r>
          </a:p>
          <a:p>
            <a:r>
              <a:rPr lang="en-US" sz="1600" dirty="0"/>
              <a:t>    static async Task Main(string[] </a:t>
            </a:r>
            <a:r>
              <a:rPr lang="en-US" sz="1600" dirty="0" err="1"/>
              <a:t>args</a:t>
            </a:r>
            <a:r>
              <a:rPr lang="en-US" sz="1600" dirty="0"/>
              <a:t>)</a:t>
            </a:r>
          </a:p>
          <a:p>
            <a:r>
              <a:rPr lang="en-US" sz="1600" dirty="0"/>
              <a:t>    {</a:t>
            </a:r>
          </a:p>
          <a:p>
            <a:r>
              <a:rPr lang="en-US" sz="1600" dirty="0"/>
              <a:t>        </a:t>
            </a:r>
            <a:r>
              <a:rPr lang="en-US" sz="1600" dirty="0" err="1"/>
              <a:t>Console.WriteLine</a:t>
            </a:r>
            <a:r>
              <a:rPr lang="en-US" sz="1600" dirty="0"/>
              <a:t>("Starting async method...");</a:t>
            </a:r>
          </a:p>
          <a:p>
            <a:r>
              <a:rPr lang="en-US" sz="1600" dirty="0"/>
              <a:t>        string result = await </a:t>
            </a:r>
            <a:r>
              <a:rPr lang="en-US" sz="1600" dirty="0" err="1"/>
              <a:t>FetchDataAsync</a:t>
            </a:r>
            <a:r>
              <a:rPr lang="en-US" sz="1600" dirty="0"/>
              <a:t>("https://</a:t>
            </a:r>
            <a:r>
              <a:rPr lang="en-US" sz="1600" dirty="0" err="1"/>
              <a:t>async.com</a:t>
            </a:r>
            <a:r>
              <a:rPr lang="en-US" sz="1600" dirty="0"/>
              <a:t>/</a:t>
            </a:r>
            <a:r>
              <a:rPr lang="en-US" sz="1600" dirty="0" err="1"/>
              <a:t>todos</a:t>
            </a:r>
            <a:r>
              <a:rPr lang="en-US" sz="1600" dirty="0"/>
              <a:t>/1");</a:t>
            </a:r>
          </a:p>
          <a:p>
            <a:r>
              <a:rPr lang="en-US" sz="1600" dirty="0"/>
              <a:t>        </a:t>
            </a:r>
            <a:r>
              <a:rPr lang="en-US" sz="1600" dirty="0" err="1"/>
              <a:t>Console.WriteLine</a:t>
            </a:r>
            <a:r>
              <a:rPr lang="en-US" sz="1600" dirty="0"/>
              <a:t>("Data fetched:");</a:t>
            </a:r>
          </a:p>
          <a:p>
            <a:r>
              <a:rPr lang="en-US" sz="1600" dirty="0"/>
              <a:t>        </a:t>
            </a:r>
            <a:r>
              <a:rPr lang="en-US" sz="1600" dirty="0" err="1"/>
              <a:t>Console.WriteLine</a:t>
            </a:r>
            <a:r>
              <a:rPr lang="en-US" sz="1600" dirty="0"/>
              <a:t>(result);</a:t>
            </a:r>
          </a:p>
          <a:p>
            <a:r>
              <a:rPr lang="en-US" sz="1600" dirty="0"/>
              <a:t>    }</a:t>
            </a:r>
          </a:p>
          <a:p>
            <a:endParaRPr lang="en-US" sz="1600" dirty="0"/>
          </a:p>
          <a:p>
            <a:r>
              <a:rPr lang="en-US" sz="1600" dirty="0"/>
              <a:t>    static async Task&lt;string&gt; </a:t>
            </a:r>
            <a:r>
              <a:rPr lang="en-US" sz="1600" dirty="0" err="1"/>
              <a:t>FetchDataAsync</a:t>
            </a:r>
            <a:r>
              <a:rPr lang="en-US" sz="1600" dirty="0"/>
              <a:t>(string </a:t>
            </a:r>
            <a:r>
              <a:rPr lang="en-US" sz="1600" dirty="0" err="1"/>
              <a:t>url</a:t>
            </a:r>
            <a:r>
              <a:rPr lang="en-US" sz="1600" dirty="0"/>
              <a:t>)</a:t>
            </a:r>
          </a:p>
          <a:p>
            <a:r>
              <a:rPr lang="en-US" sz="1600" dirty="0"/>
              <a:t>    {</a:t>
            </a:r>
          </a:p>
          <a:p>
            <a:r>
              <a:rPr lang="en-US" sz="1600" dirty="0"/>
              <a:t>        using </a:t>
            </a:r>
            <a:r>
              <a:rPr lang="en-US" sz="1600" dirty="0" err="1"/>
              <a:t>HttpClient</a:t>
            </a:r>
            <a:r>
              <a:rPr lang="en-US" sz="1600" dirty="0"/>
              <a:t> client = new </a:t>
            </a:r>
            <a:r>
              <a:rPr lang="en-US" sz="1600" dirty="0" err="1"/>
              <a:t>HttpClient</a:t>
            </a:r>
            <a:r>
              <a:rPr lang="en-US" sz="1600" dirty="0"/>
              <a:t>();</a:t>
            </a:r>
          </a:p>
          <a:p>
            <a:r>
              <a:rPr lang="en-US" sz="1600" dirty="0"/>
              <a:t>        </a:t>
            </a:r>
            <a:r>
              <a:rPr lang="en-US" sz="1600" dirty="0" err="1"/>
              <a:t>HttpResponseMessage</a:t>
            </a:r>
            <a:r>
              <a:rPr lang="en-US" sz="1600" dirty="0"/>
              <a:t> response = await </a:t>
            </a:r>
            <a:r>
              <a:rPr lang="en-US" sz="1600" dirty="0" err="1"/>
              <a:t>client.GetAsync</a:t>
            </a:r>
            <a:r>
              <a:rPr lang="en-US" sz="1600" dirty="0"/>
              <a:t>(</a:t>
            </a:r>
            <a:r>
              <a:rPr lang="en-US" sz="1600" dirty="0" err="1"/>
              <a:t>url</a:t>
            </a:r>
            <a:r>
              <a:rPr lang="en-US" sz="1600" dirty="0"/>
              <a:t>);</a:t>
            </a:r>
          </a:p>
          <a:p>
            <a:endParaRPr lang="en-US" sz="1600" dirty="0"/>
          </a:p>
          <a:p>
            <a:r>
              <a:rPr lang="en-US" sz="1600" dirty="0"/>
              <a:t>        </a:t>
            </a:r>
            <a:r>
              <a:rPr lang="en-US" sz="1600" dirty="0" err="1"/>
              <a:t>response.EnsureSuccessStatusCode</a:t>
            </a:r>
            <a:r>
              <a:rPr lang="en-US" sz="1600" dirty="0"/>
              <a:t>();</a:t>
            </a:r>
          </a:p>
          <a:p>
            <a:endParaRPr lang="en-US" sz="1600" dirty="0"/>
          </a:p>
          <a:p>
            <a:r>
              <a:rPr lang="en-US" sz="1600" dirty="0"/>
              <a:t>        string </a:t>
            </a:r>
            <a:r>
              <a:rPr lang="en-US" sz="1600" dirty="0" err="1"/>
              <a:t>responseData</a:t>
            </a:r>
            <a:r>
              <a:rPr lang="en-US" sz="1600" dirty="0"/>
              <a:t> = await </a:t>
            </a:r>
            <a:r>
              <a:rPr lang="en-US" sz="1600" dirty="0" err="1"/>
              <a:t>response.Content.ReadAsStringAsync</a:t>
            </a:r>
            <a:r>
              <a:rPr lang="en-US" sz="1600" dirty="0"/>
              <a:t>();</a:t>
            </a:r>
          </a:p>
          <a:p>
            <a:r>
              <a:rPr lang="en-US" sz="1600" dirty="0"/>
              <a:t>        return </a:t>
            </a:r>
            <a:r>
              <a:rPr lang="en-US" sz="1600" dirty="0" err="1"/>
              <a:t>responseData</a:t>
            </a:r>
            <a:r>
              <a:rPr lang="en-US" sz="1600" dirty="0"/>
              <a:t>;</a:t>
            </a:r>
          </a:p>
          <a:p>
            <a:r>
              <a:rPr lang="en-US" sz="1600" dirty="0"/>
              <a:t>    }</a:t>
            </a:r>
          </a:p>
          <a:p>
            <a:r>
              <a:rPr lang="en-US" sz="1600" dirty="0"/>
              <a:t>}</a:t>
            </a:r>
          </a:p>
        </p:txBody>
      </p:sp>
    </p:spTree>
    <p:extLst>
      <p:ext uri="{BB962C8B-B14F-4D97-AF65-F5344CB8AC3E}">
        <p14:creationId xmlns:p14="http://schemas.microsoft.com/office/powerpoint/2010/main" val="276609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911393" y="889843"/>
            <a:ext cx="6440817" cy="5078313"/>
          </a:xfrm>
          <a:prstGeom prst="rect">
            <a:avLst/>
          </a:prstGeom>
          <a:noFill/>
        </p:spPr>
        <p:txBody>
          <a:bodyPr wrap="square">
            <a:spAutoFit/>
          </a:bodyPr>
          <a:lstStyle/>
          <a:p>
            <a:r>
              <a:rPr lang="en-US" dirty="0"/>
              <a:t>use std::thread;</a:t>
            </a:r>
          </a:p>
          <a:p>
            <a:r>
              <a:rPr lang="en-US" dirty="0"/>
              <a:t>use std::sync::</a:t>
            </a:r>
            <a:r>
              <a:rPr lang="en-US" dirty="0" err="1"/>
              <a:t>mpsc</a:t>
            </a:r>
            <a:r>
              <a:rPr lang="en-US" dirty="0"/>
              <a:t>;</a:t>
            </a:r>
          </a:p>
          <a:p>
            <a:r>
              <a:rPr lang="en-US" dirty="0"/>
              <a:t>use std::time::Duration;</a:t>
            </a:r>
          </a:p>
          <a:p>
            <a:endParaRPr lang="en-US" dirty="0"/>
          </a:p>
          <a:p>
            <a:r>
              <a:rPr lang="en-US" dirty="0" err="1"/>
              <a:t>fn</a:t>
            </a:r>
            <a:r>
              <a:rPr lang="en-US" dirty="0"/>
              <a:t> main() {</a:t>
            </a:r>
          </a:p>
          <a:p>
            <a:r>
              <a:rPr lang="en-US" dirty="0"/>
              <a:t>    let (</a:t>
            </a:r>
            <a:r>
              <a:rPr lang="en-US" dirty="0" err="1"/>
              <a:t>tx</a:t>
            </a:r>
            <a:r>
              <a:rPr lang="en-US" dirty="0"/>
              <a:t>, </a:t>
            </a:r>
            <a:r>
              <a:rPr lang="en-US" dirty="0" err="1"/>
              <a:t>rx</a:t>
            </a:r>
            <a:r>
              <a:rPr lang="en-US" dirty="0"/>
              <a:t>) = </a:t>
            </a:r>
            <a:r>
              <a:rPr lang="en-US" dirty="0" err="1"/>
              <a:t>mpsc</a:t>
            </a:r>
            <a:r>
              <a:rPr lang="en-US" dirty="0"/>
              <a:t>::channel();</a:t>
            </a:r>
          </a:p>
          <a:p>
            <a:endParaRPr lang="en-US" dirty="0"/>
          </a:p>
          <a:p>
            <a:r>
              <a:rPr lang="en-US" dirty="0"/>
              <a:t>    let handle = thread::spawn(move || {</a:t>
            </a:r>
          </a:p>
          <a:p>
            <a:r>
              <a:rPr lang="en-US" dirty="0"/>
              <a:t>        let </a:t>
            </a:r>
            <a:r>
              <a:rPr lang="en-US" dirty="0" err="1"/>
              <a:t>val</a:t>
            </a:r>
            <a:r>
              <a:rPr lang="en-US" dirty="0"/>
              <a:t> = String::from("Hello");</a:t>
            </a:r>
          </a:p>
          <a:p>
            <a:r>
              <a:rPr lang="en-US" dirty="0"/>
              <a:t>        </a:t>
            </a:r>
            <a:r>
              <a:rPr lang="en-US" dirty="0" err="1"/>
              <a:t>tx.send</a:t>
            </a:r>
            <a:r>
              <a:rPr lang="en-US" dirty="0"/>
              <a:t>(</a:t>
            </a:r>
            <a:r>
              <a:rPr lang="en-US" dirty="0" err="1"/>
              <a:t>val</a:t>
            </a:r>
            <a:r>
              <a:rPr lang="en-US" dirty="0"/>
              <a:t>).unwrap();</a:t>
            </a:r>
          </a:p>
          <a:p>
            <a:r>
              <a:rPr lang="en-US" dirty="0"/>
              <a:t>        // </a:t>
            </a:r>
            <a:r>
              <a:rPr lang="en-US" dirty="0" err="1"/>
              <a:t>val</a:t>
            </a:r>
            <a:r>
              <a:rPr lang="en-US" dirty="0"/>
              <a:t> is moved here and can no longer be used</a:t>
            </a:r>
          </a:p>
          <a:p>
            <a:r>
              <a:rPr lang="en-US" dirty="0"/>
              <a:t>    });</a:t>
            </a:r>
          </a:p>
          <a:p>
            <a:endParaRPr lang="en-US" dirty="0"/>
          </a:p>
          <a:p>
            <a:r>
              <a:rPr lang="en-US" dirty="0"/>
              <a:t>    let received = </a:t>
            </a:r>
            <a:r>
              <a:rPr lang="en-US" dirty="0" err="1"/>
              <a:t>rx.recv</a:t>
            </a:r>
            <a:r>
              <a:rPr lang="en-US" dirty="0"/>
              <a:t>().unwrap();</a:t>
            </a:r>
          </a:p>
          <a:p>
            <a:r>
              <a:rPr lang="en-US" dirty="0"/>
              <a:t>    </a:t>
            </a:r>
            <a:r>
              <a:rPr lang="en-US" dirty="0" err="1"/>
              <a:t>println</a:t>
            </a:r>
            <a:r>
              <a:rPr lang="en-US" dirty="0"/>
              <a:t>!("Received: {}", received);</a:t>
            </a:r>
          </a:p>
          <a:p>
            <a:endParaRPr lang="en-US" dirty="0"/>
          </a:p>
          <a:p>
            <a:r>
              <a:rPr lang="en-US" dirty="0"/>
              <a:t>    </a:t>
            </a:r>
            <a:r>
              <a:rPr lang="en-US" dirty="0" err="1"/>
              <a:t>handle.join</a:t>
            </a:r>
            <a:r>
              <a:rPr lang="en-US" dirty="0"/>
              <a:t>().unwrap();</a:t>
            </a:r>
          </a:p>
          <a:p>
            <a:r>
              <a:rPr lang="en-US" dirty="0"/>
              <a:t>}</a:t>
            </a:r>
          </a:p>
        </p:txBody>
      </p:sp>
    </p:spTree>
    <p:extLst>
      <p:ext uri="{BB962C8B-B14F-4D97-AF65-F5344CB8AC3E}">
        <p14:creationId xmlns:p14="http://schemas.microsoft.com/office/powerpoint/2010/main" val="1632467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051"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163" y="2174895"/>
            <a:ext cx="3660716" cy="366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5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435169386"/>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lstStyle/>
          <a:p>
            <a:pPr marL="0" indent="0">
              <a:buNone/>
            </a:pPr>
            <a:r>
              <a:rPr lang="en-US" dirty="0"/>
              <a:t>int number = 10;</a:t>
            </a:r>
          </a:p>
          <a:p>
            <a:pPr marL="0" indent="0">
              <a:buNone/>
            </a:pPr>
            <a:r>
              <a:rPr lang="en-US" dirty="0"/>
              <a:t>string message = "Hello, World!";</a:t>
            </a:r>
          </a:p>
          <a:p>
            <a:pPr marL="0" indent="0">
              <a:buNone/>
            </a:pPr>
            <a:r>
              <a:rPr lang="en-US" dirty="0"/>
              <a:t>bool </a:t>
            </a:r>
            <a:r>
              <a:rPr lang="en-US" dirty="0" err="1"/>
              <a:t>isActive</a:t>
            </a:r>
            <a:r>
              <a:rPr lang="en-US" dirty="0"/>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lstStyle/>
          <a:p>
            <a:pPr marL="0" indent="0">
              <a:buNone/>
            </a:pPr>
            <a:r>
              <a:rPr lang="en-US" dirty="0"/>
              <a:t>let number: i32 = 10;</a:t>
            </a:r>
          </a:p>
          <a:p>
            <a:pPr marL="0" indent="0">
              <a:buNone/>
            </a:pPr>
            <a:r>
              <a:rPr lang="en-US" dirty="0"/>
              <a:t>let message: &amp;str = "Hello, World!";</a:t>
            </a:r>
          </a:p>
          <a:p>
            <a:pPr marL="0" indent="0">
              <a:buNone/>
            </a:pPr>
            <a:r>
              <a:rPr lang="en-US" dirty="0"/>
              <a:t>let </a:t>
            </a:r>
            <a:r>
              <a:rPr lang="en-US" dirty="0" err="1"/>
              <a:t>is_active</a:t>
            </a:r>
            <a:r>
              <a:rPr lang="en-US" dirty="0"/>
              <a:t>: bool = true;</a:t>
            </a:r>
          </a:p>
          <a:p>
            <a:pPr marL="0" indent="0">
              <a:buNone/>
            </a:pPr>
            <a:endParaRPr lang="en-US" dirty="0"/>
          </a:p>
        </p:txBody>
      </p:sp>
    </p:spTree>
    <p:extLst>
      <p:ext uri="{BB962C8B-B14F-4D97-AF65-F5344CB8AC3E}">
        <p14:creationId xmlns:p14="http://schemas.microsoft.com/office/powerpoint/2010/main" val="163604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t>int Add(int a, int b) {</a:t>
            </a:r>
          </a:p>
          <a:p>
            <a:pPr marL="0" indent="0">
              <a:buNone/>
            </a:pPr>
            <a:r>
              <a:rPr lang="en-US" dirty="0"/>
              <a:t>    return a + b;</a:t>
            </a:r>
          </a:p>
          <a:p>
            <a:pPr marL="0" indent="0">
              <a:buNone/>
            </a:pPr>
            <a:r>
              <a:rPr lang="en-US" dirty="0"/>
              <a:t>}</a:t>
            </a:r>
          </a:p>
          <a:p>
            <a:pPr marL="0" indent="0">
              <a:buNone/>
            </a:pPr>
            <a:endParaRPr lang="en-US" dirty="0"/>
          </a:p>
          <a:p>
            <a:pPr marL="0" indent="0">
              <a:buNone/>
            </a:pPr>
            <a:r>
              <a:rPr lang="en-US" dirty="0"/>
              <a:t>string Greet(string name) {</a:t>
            </a:r>
          </a:p>
          <a:p>
            <a:pPr marL="0" indent="0">
              <a:buNone/>
            </a:pPr>
            <a:r>
              <a:rPr lang="en-US" dirty="0"/>
              <a:t>    return $"Hello, {name}!";</a:t>
            </a:r>
          </a:p>
          <a:p>
            <a:pPr marL="0" indent="0">
              <a:buNone/>
            </a:pPr>
            <a:r>
              <a:rPr lang="en-US" dirty="0"/>
              <a:t>}</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lnSpcReduction="10000"/>
          </a:bodyPr>
          <a:lstStyle/>
          <a:p>
            <a:pPr marL="0" indent="0">
              <a:buNone/>
            </a:pPr>
            <a:r>
              <a:rPr lang="en-US" dirty="0" err="1"/>
              <a:t>fn</a:t>
            </a:r>
            <a:r>
              <a:rPr lang="en-US" dirty="0"/>
              <a:t> add(a: i32, b: i32) -&gt; i32 {</a:t>
            </a:r>
          </a:p>
          <a:p>
            <a:pPr marL="0" indent="0">
              <a:buNone/>
            </a:pPr>
            <a:r>
              <a:rPr lang="en-US" dirty="0"/>
              <a:t>    a + b</a:t>
            </a:r>
          </a:p>
          <a:p>
            <a:pPr marL="0" indent="0">
              <a:buNone/>
            </a:pPr>
            <a:r>
              <a:rPr lang="en-US" dirty="0"/>
              <a:t>}</a:t>
            </a:r>
          </a:p>
          <a:p>
            <a:pPr marL="0" indent="0">
              <a:buNone/>
            </a:pPr>
            <a:endParaRPr lang="en-US" dirty="0"/>
          </a:p>
          <a:p>
            <a:pPr marL="0" indent="0">
              <a:buNone/>
            </a:pPr>
            <a:r>
              <a:rPr lang="en-US" dirty="0" err="1"/>
              <a:t>fn</a:t>
            </a:r>
            <a:r>
              <a:rPr lang="en-US" dirty="0"/>
              <a:t> greet(name: &amp;str) -&gt; String {</a:t>
            </a:r>
          </a:p>
          <a:p>
            <a:pPr marL="0" indent="0">
              <a:buNone/>
            </a:pPr>
            <a:r>
              <a:rPr lang="en-US" dirty="0"/>
              <a:t>    format!("Hello, {}!", name)</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88862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t>int number = 10;</a:t>
            </a:r>
          </a:p>
          <a:p>
            <a:pPr marL="0" indent="0">
              <a:buNone/>
            </a:pPr>
            <a:r>
              <a:rPr lang="en-US" dirty="0"/>
              <a:t>if (number &gt; 5) {</a:t>
            </a:r>
          </a:p>
          <a:p>
            <a:pPr marL="0" indent="0">
              <a:buNone/>
            </a:pPr>
            <a:r>
              <a:rPr lang="en-US" dirty="0"/>
              <a:t>    </a:t>
            </a:r>
            <a:r>
              <a:rPr lang="en-US" dirty="0" err="1"/>
              <a:t>Console.WriteLine</a:t>
            </a:r>
            <a:r>
              <a:rPr lang="en-US" dirty="0"/>
              <a:t>("Number is greater than 5");</a:t>
            </a:r>
          </a:p>
          <a:p>
            <a:pPr marL="0" indent="0">
              <a:buNone/>
            </a:pPr>
            <a:r>
              <a:rPr lang="en-US" dirty="0"/>
              <a:t>} else {</a:t>
            </a:r>
          </a:p>
          <a:p>
            <a:pPr marL="0" indent="0">
              <a:buNone/>
            </a:pPr>
            <a:r>
              <a:rPr lang="en-US" dirty="0"/>
              <a:t>    </a:t>
            </a:r>
            <a:r>
              <a:rPr lang="en-US" dirty="0" err="1"/>
              <a:t>Console.WriteLine</a:t>
            </a:r>
            <a:r>
              <a:rPr lang="en-US" dirty="0"/>
              <a:t>("Number is 5 or less");</a:t>
            </a:r>
          </a:p>
          <a:p>
            <a:pPr marL="0" indent="0">
              <a:buNone/>
            </a:pPr>
            <a:r>
              <a:rPr lang="en-US" dirty="0"/>
              <a:t>}</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lnSpcReduction="10000"/>
          </a:bodyPr>
          <a:lstStyle/>
          <a:p>
            <a:pPr marL="0" indent="0">
              <a:buNone/>
            </a:pPr>
            <a:r>
              <a:rPr lang="en-US" dirty="0"/>
              <a:t>let number = 10;</a:t>
            </a:r>
          </a:p>
          <a:p>
            <a:pPr marL="0" indent="0">
              <a:buNone/>
            </a:pPr>
            <a:r>
              <a:rPr lang="en-US" dirty="0"/>
              <a:t>if number &gt; 5 {</a:t>
            </a:r>
          </a:p>
          <a:p>
            <a:pPr marL="0" indent="0">
              <a:buNone/>
            </a:pPr>
            <a:r>
              <a:rPr lang="en-US" dirty="0"/>
              <a:t>    </a:t>
            </a:r>
            <a:r>
              <a:rPr lang="en-US" dirty="0" err="1"/>
              <a:t>println</a:t>
            </a:r>
            <a:r>
              <a:rPr lang="en-US" dirty="0"/>
              <a:t>!("Number is greater than 5");</a:t>
            </a:r>
          </a:p>
          <a:p>
            <a:pPr marL="0" indent="0">
              <a:buNone/>
            </a:pPr>
            <a:r>
              <a:rPr lang="en-US" dirty="0"/>
              <a:t>} else {</a:t>
            </a:r>
          </a:p>
          <a:p>
            <a:pPr marL="0" indent="0">
              <a:buNone/>
            </a:pPr>
            <a:r>
              <a:rPr lang="en-US" dirty="0"/>
              <a:t>    </a:t>
            </a:r>
            <a:r>
              <a:rPr lang="en-US" dirty="0" err="1"/>
              <a:t>println</a:t>
            </a:r>
            <a:r>
              <a:rPr lang="en-US" dirty="0"/>
              <a:t>!("Number is 5 or less");</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132035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fontScale="70000" lnSpcReduction="20000"/>
          </a:bodyPr>
          <a:lstStyle/>
          <a:p>
            <a:pPr marL="0" indent="0">
              <a:buNone/>
            </a:pPr>
            <a:r>
              <a:rPr lang="en-US" dirty="0"/>
              <a:t>for (int </a:t>
            </a:r>
            <a:r>
              <a:rPr lang="en-US" dirty="0" err="1"/>
              <a:t>i</a:t>
            </a:r>
            <a:r>
              <a:rPr lang="en-US" dirty="0"/>
              <a:t> = 0; </a:t>
            </a:r>
            <a:r>
              <a:rPr lang="en-US" dirty="0" err="1"/>
              <a:t>i</a:t>
            </a:r>
            <a:r>
              <a:rPr lang="en-US" dirty="0"/>
              <a:t> &lt; 5; </a:t>
            </a:r>
            <a:r>
              <a:rPr lang="en-US" dirty="0" err="1"/>
              <a:t>i</a:t>
            </a:r>
            <a:r>
              <a:rPr lang="en-US" dirty="0"/>
              <a:t>++) {</a:t>
            </a:r>
          </a:p>
          <a:p>
            <a:pPr marL="0" indent="0">
              <a:buNone/>
            </a:pPr>
            <a:r>
              <a:rPr lang="en-US" dirty="0"/>
              <a:t>    </a:t>
            </a:r>
            <a:r>
              <a:rPr lang="en-US" dirty="0" err="1"/>
              <a:t>Console.WriteLine</a:t>
            </a:r>
            <a:r>
              <a:rPr lang="en-US" dirty="0"/>
              <a:t>($"Iteration {</a:t>
            </a:r>
            <a:r>
              <a:rPr lang="en-US" dirty="0" err="1"/>
              <a:t>i</a:t>
            </a:r>
            <a:r>
              <a:rPr lang="en-US" dirty="0"/>
              <a:t>}");</a:t>
            </a:r>
          </a:p>
          <a:p>
            <a:pPr marL="0" indent="0">
              <a:buNone/>
            </a:pPr>
            <a:r>
              <a:rPr lang="en-US" dirty="0"/>
              <a:t>}</a:t>
            </a:r>
          </a:p>
          <a:p>
            <a:pPr marL="0" indent="0">
              <a:buNone/>
            </a:pPr>
            <a:endParaRPr lang="en-US" dirty="0"/>
          </a:p>
          <a:p>
            <a:pPr marL="0" indent="0">
              <a:buNone/>
            </a:pPr>
            <a:r>
              <a:rPr lang="en-US" dirty="0"/>
              <a:t>int count = 0;</a:t>
            </a:r>
          </a:p>
          <a:p>
            <a:pPr marL="0" indent="0">
              <a:buNone/>
            </a:pPr>
            <a:r>
              <a:rPr lang="en-US" dirty="0"/>
              <a:t>while (count &lt; 5) {</a:t>
            </a:r>
          </a:p>
          <a:p>
            <a:pPr marL="0" indent="0">
              <a:buNone/>
            </a:pPr>
            <a:r>
              <a:rPr lang="en-US" dirty="0"/>
              <a:t>    </a:t>
            </a:r>
            <a:r>
              <a:rPr lang="en-US" dirty="0" err="1"/>
              <a:t>Console.WriteLine</a:t>
            </a:r>
            <a:r>
              <a:rPr lang="en-US" dirty="0"/>
              <a:t>($"Count {count}");</a:t>
            </a:r>
          </a:p>
          <a:p>
            <a:pPr marL="0" indent="0">
              <a:buNone/>
            </a:pPr>
            <a:r>
              <a:rPr lang="en-US" dirty="0"/>
              <a:t>    count++;</a:t>
            </a:r>
          </a:p>
          <a:p>
            <a:pPr marL="0" indent="0">
              <a:buNone/>
            </a:pPr>
            <a:r>
              <a:rPr lang="en-US" dirty="0"/>
              <a:t>}</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t>for </a:t>
            </a:r>
            <a:r>
              <a:rPr lang="en-US" dirty="0" err="1"/>
              <a:t>i</a:t>
            </a:r>
            <a:r>
              <a:rPr lang="en-US" dirty="0"/>
              <a:t> in 0..5 {</a:t>
            </a:r>
          </a:p>
          <a:p>
            <a:pPr marL="0" indent="0">
              <a:buNone/>
            </a:pPr>
            <a:r>
              <a:rPr lang="en-US" dirty="0"/>
              <a:t>    </a:t>
            </a:r>
            <a:r>
              <a:rPr lang="en-US" dirty="0" err="1"/>
              <a:t>println</a:t>
            </a:r>
            <a:r>
              <a:rPr lang="en-US" dirty="0"/>
              <a:t>!("Iteration {}", </a:t>
            </a:r>
            <a:r>
              <a:rPr lang="en-US" dirty="0" err="1"/>
              <a:t>i</a:t>
            </a:r>
            <a:r>
              <a:rPr lang="en-US" dirty="0"/>
              <a:t>);</a:t>
            </a:r>
          </a:p>
          <a:p>
            <a:pPr marL="0" indent="0">
              <a:buNone/>
            </a:pPr>
            <a:r>
              <a:rPr lang="en-US" dirty="0"/>
              <a:t>}</a:t>
            </a:r>
          </a:p>
          <a:p>
            <a:pPr marL="0" indent="0">
              <a:buNone/>
            </a:pPr>
            <a:endParaRPr lang="en-US" dirty="0"/>
          </a:p>
          <a:p>
            <a:pPr marL="0" indent="0">
              <a:buNone/>
            </a:pPr>
            <a:r>
              <a:rPr lang="en-US" dirty="0"/>
              <a:t>let mut count = 0;</a:t>
            </a:r>
          </a:p>
          <a:p>
            <a:pPr marL="0" indent="0">
              <a:buNone/>
            </a:pPr>
            <a:r>
              <a:rPr lang="en-US" dirty="0"/>
              <a:t>while count &lt; 5 {</a:t>
            </a:r>
          </a:p>
          <a:p>
            <a:pPr marL="0" indent="0">
              <a:buNone/>
            </a:pPr>
            <a:r>
              <a:rPr lang="en-US" dirty="0"/>
              <a:t>    </a:t>
            </a:r>
            <a:r>
              <a:rPr lang="en-US" dirty="0" err="1"/>
              <a:t>println</a:t>
            </a:r>
            <a:r>
              <a:rPr lang="en-US" dirty="0"/>
              <a:t>!("Count {}", count);</a:t>
            </a:r>
          </a:p>
          <a:p>
            <a:pPr marL="0" indent="0">
              <a:buNone/>
            </a:pPr>
            <a:r>
              <a:rPr lang="en-US" dirty="0"/>
              <a:t>    count += 1;</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2638124738"/>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2909</TotalTime>
  <Words>2963</Words>
  <Application>Microsoft Macintosh PowerPoint</Application>
  <PresentationFormat>Widescreen</PresentationFormat>
  <Paragraphs>355</Paragraphs>
  <Slides>38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Aptos</vt:lpstr>
      <vt:lpstr>Arial</vt:lpstr>
      <vt:lpstr>Georgia Pro Light</vt:lpstr>
      <vt:lpstr>VaultVTI</vt:lpstr>
      <vt:lpstr>Rust-ifying Your C# Codebase</vt:lpstr>
      <vt:lpstr>What is this talk?</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1</cp:revision>
  <dcterms:created xsi:type="dcterms:W3CDTF">2024-07-17T00:21:16Z</dcterms:created>
  <dcterms:modified xsi:type="dcterms:W3CDTF">2024-08-02T01:30:30Z</dcterms:modified>
</cp:coreProperties>
</file>